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16819-1912-4B65-B2A9-958B0A2A081D}"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MX"/>
        </a:p>
      </dgm:t>
    </dgm:pt>
    <dgm:pt modelId="{C3B7B56B-659B-4A3D-AFCA-F923CAA9CF5E}">
      <dgm:prSet phldrT="[Texto]"/>
      <dgm:spPr>
        <a:solidFill>
          <a:schemeClr val="bg1">
            <a:lumMod val="50000"/>
          </a:schemeClr>
        </a:solidFill>
      </dgm:spPr>
      <dgm:t>
        <a:bodyPr/>
        <a:lstStyle/>
        <a:p>
          <a:r>
            <a:rPr lang="es-MX" b="1" dirty="0" smtClean="0">
              <a:latin typeface="Times New Roman" pitchFamily="18" charset="0"/>
              <a:cs typeface="Times New Roman" pitchFamily="18" charset="0"/>
            </a:rPr>
            <a:t>Licitaciones públicas 100% electrónicas, invitaciones y adjudicaciones directas. Sistema transaccional.</a:t>
          </a:r>
          <a:endParaRPr lang="es-MX" dirty="0"/>
        </a:p>
      </dgm:t>
    </dgm:pt>
    <dgm:pt modelId="{B467EDDA-CEBB-467F-89C1-D0666CC05736}" type="parTrans" cxnId="{17C47484-27EA-4371-96D7-F3DD666B96F8}">
      <dgm:prSet/>
      <dgm:spPr/>
      <dgm:t>
        <a:bodyPr/>
        <a:lstStyle/>
        <a:p>
          <a:endParaRPr lang="es-MX"/>
        </a:p>
      </dgm:t>
    </dgm:pt>
    <dgm:pt modelId="{37C94D13-4B68-4FD9-AACF-A651B5513C92}" type="sibTrans" cxnId="{17C47484-27EA-4371-96D7-F3DD666B96F8}">
      <dgm:prSet/>
      <dgm:spPr>
        <a:solidFill>
          <a:schemeClr val="bg1"/>
        </a:solidFill>
        <a:ln>
          <a:solidFill>
            <a:schemeClr val="tx1">
              <a:lumMod val="65000"/>
              <a:lumOff val="35000"/>
            </a:schemeClr>
          </a:solidFill>
        </a:ln>
      </dgm:spPr>
      <dgm:t>
        <a:bodyPr/>
        <a:lstStyle/>
        <a:p>
          <a:endParaRPr lang="es-MX"/>
        </a:p>
      </dgm:t>
    </dgm:pt>
    <dgm:pt modelId="{01ADF9F6-A9A4-446B-B3FA-4DC002992438}">
      <dgm:prSet phldrT="[Texto]"/>
      <dgm:spPr>
        <a:solidFill>
          <a:schemeClr val="bg1">
            <a:lumMod val="50000"/>
          </a:schemeClr>
        </a:solidFill>
      </dgm:spPr>
      <dgm:t>
        <a:bodyPr/>
        <a:lstStyle/>
        <a:p>
          <a:r>
            <a:rPr lang="es-MX" b="1" dirty="0" smtClean="0">
              <a:latin typeface="Times New Roman" pitchFamily="18" charset="0"/>
              <a:cs typeface="Times New Roman" pitchFamily="18" charset="0"/>
            </a:rPr>
            <a:t>Registro en línea para unidades compradoras, operadores y licitantes.</a:t>
          </a:r>
          <a:endParaRPr lang="es-MX" dirty="0"/>
        </a:p>
      </dgm:t>
    </dgm:pt>
    <dgm:pt modelId="{4BEDF21C-80DC-43D3-8AB1-6961F4DD9D95}" type="parTrans" cxnId="{BA9F713E-9336-46CE-906D-F23B3A61B421}">
      <dgm:prSet/>
      <dgm:spPr/>
      <dgm:t>
        <a:bodyPr/>
        <a:lstStyle/>
        <a:p>
          <a:endParaRPr lang="es-MX"/>
        </a:p>
      </dgm:t>
    </dgm:pt>
    <dgm:pt modelId="{02290DA4-286E-40CD-8CEC-1336D3B75C06}" type="sibTrans" cxnId="{BA9F713E-9336-46CE-906D-F23B3A61B421}">
      <dgm:prSet/>
      <dgm:spPr/>
      <dgm:t>
        <a:bodyPr/>
        <a:lstStyle/>
        <a:p>
          <a:endParaRPr lang="es-MX"/>
        </a:p>
      </dgm:t>
    </dgm:pt>
    <dgm:pt modelId="{65256E23-A69D-4A33-BADC-F03D9286BF7D}">
      <dgm:prSet phldrT="[Texto]"/>
      <dgm:spPr>
        <a:solidFill>
          <a:schemeClr val="bg1">
            <a:lumMod val="50000"/>
          </a:schemeClr>
        </a:solidFill>
      </dgm:spPr>
      <dgm:t>
        <a:bodyPr/>
        <a:lstStyle/>
        <a:p>
          <a:r>
            <a:rPr lang="es-MX" b="1" dirty="0" smtClean="0">
              <a:latin typeface="Times New Roman" pitchFamily="18" charset="0"/>
              <a:cs typeface="Times New Roman" pitchFamily="18" charset="0"/>
            </a:rPr>
            <a:t>Módulo de ofertas subsecuentes de descuento (OSD).</a:t>
          </a:r>
          <a:endParaRPr lang="es-MX" dirty="0"/>
        </a:p>
      </dgm:t>
    </dgm:pt>
    <dgm:pt modelId="{CCC5B539-3A3A-4F7A-B767-5B9870C11398}" type="parTrans" cxnId="{F41DF6FB-5993-4213-B3F3-1CEDB057EF8D}">
      <dgm:prSet/>
      <dgm:spPr/>
      <dgm:t>
        <a:bodyPr/>
        <a:lstStyle/>
        <a:p>
          <a:endParaRPr lang="es-MX"/>
        </a:p>
      </dgm:t>
    </dgm:pt>
    <dgm:pt modelId="{0D54C0B0-3954-48B0-90E0-7E50EE0B0BF3}" type="sibTrans" cxnId="{F41DF6FB-5993-4213-B3F3-1CEDB057EF8D}">
      <dgm:prSet/>
      <dgm:spPr/>
      <dgm:t>
        <a:bodyPr/>
        <a:lstStyle/>
        <a:p>
          <a:endParaRPr lang="es-MX"/>
        </a:p>
      </dgm:t>
    </dgm:pt>
    <dgm:pt modelId="{048F06D3-41F6-4627-BCF0-69D39EABA5A0}">
      <dgm:prSet phldrT="[Texto]"/>
      <dgm:spPr>
        <a:solidFill>
          <a:schemeClr val="bg1">
            <a:lumMod val="50000"/>
          </a:schemeClr>
        </a:solidFill>
      </dgm:spPr>
      <dgm:t>
        <a:bodyPr/>
        <a:lstStyle/>
        <a:p>
          <a:r>
            <a:rPr lang="es-MX" b="1" dirty="0" smtClean="0">
              <a:latin typeface="Times New Roman" pitchFamily="18" charset="0"/>
              <a:cs typeface="Times New Roman" pitchFamily="18" charset="0"/>
            </a:rPr>
            <a:t>Trazabilidad absoluta de cada procedimiento. Expediente electrónico.</a:t>
          </a:r>
          <a:endParaRPr lang="es-MX" dirty="0"/>
        </a:p>
      </dgm:t>
    </dgm:pt>
    <dgm:pt modelId="{88B8C637-8F86-41D5-B7EF-2C78533B7CB9}" type="parTrans" cxnId="{399B5180-F860-4815-AF06-499A7A8C97DC}">
      <dgm:prSet/>
      <dgm:spPr/>
      <dgm:t>
        <a:bodyPr/>
        <a:lstStyle/>
        <a:p>
          <a:endParaRPr lang="es-MX"/>
        </a:p>
      </dgm:t>
    </dgm:pt>
    <dgm:pt modelId="{2CFB09FD-7E85-46C4-96E1-7B45A369912C}" type="sibTrans" cxnId="{399B5180-F860-4815-AF06-499A7A8C97DC}">
      <dgm:prSet/>
      <dgm:spPr/>
      <dgm:t>
        <a:bodyPr/>
        <a:lstStyle/>
        <a:p>
          <a:endParaRPr lang="es-MX"/>
        </a:p>
      </dgm:t>
    </dgm:pt>
    <dgm:pt modelId="{77E8A6C5-FBF0-4F24-8EC4-343AB6FC4FBC}">
      <dgm:prSet phldrT="[Texto]"/>
      <dgm:spPr>
        <a:solidFill>
          <a:schemeClr val="bg1">
            <a:lumMod val="50000"/>
          </a:schemeClr>
        </a:solidFill>
      </dgm:spPr>
      <dgm:t>
        <a:bodyPr/>
        <a:lstStyle/>
        <a:p>
          <a:r>
            <a:rPr lang="es-MX" b="1" dirty="0" smtClean="0">
              <a:latin typeface="Times New Roman" pitchFamily="18" charset="0"/>
              <a:cs typeface="Times New Roman" pitchFamily="18" charset="0"/>
            </a:rPr>
            <a:t>Estandarización en el abastecimiento: clasificación de bienes y servicios  en línea con el Clasificador por Objeto del Gasto y uso de la FIEL.</a:t>
          </a:r>
          <a:endParaRPr lang="es-MX" dirty="0"/>
        </a:p>
      </dgm:t>
    </dgm:pt>
    <dgm:pt modelId="{45C5A63C-FE75-411D-8DC4-BADC8F9DAECA}" type="parTrans" cxnId="{A1747D5D-FBE0-48CB-86A8-B0726A9E1490}">
      <dgm:prSet/>
      <dgm:spPr/>
      <dgm:t>
        <a:bodyPr/>
        <a:lstStyle/>
        <a:p>
          <a:endParaRPr lang="es-MX"/>
        </a:p>
      </dgm:t>
    </dgm:pt>
    <dgm:pt modelId="{4275DF6F-F623-4443-BDEB-F09284EBDA44}" type="sibTrans" cxnId="{A1747D5D-FBE0-48CB-86A8-B0726A9E1490}">
      <dgm:prSet/>
      <dgm:spPr/>
      <dgm:t>
        <a:bodyPr/>
        <a:lstStyle/>
        <a:p>
          <a:endParaRPr lang="es-MX"/>
        </a:p>
      </dgm:t>
    </dgm:pt>
    <dgm:pt modelId="{29390629-906B-4370-BB35-C43C47E82992}" type="pres">
      <dgm:prSet presAssocID="{6E516819-1912-4B65-B2A9-958B0A2A081D}" presName="Name0" presStyleCnt="0">
        <dgm:presLayoutVars>
          <dgm:chMax val="7"/>
          <dgm:chPref val="7"/>
          <dgm:dir/>
        </dgm:presLayoutVars>
      </dgm:prSet>
      <dgm:spPr/>
      <dgm:t>
        <a:bodyPr/>
        <a:lstStyle/>
        <a:p>
          <a:endParaRPr lang="es-MX"/>
        </a:p>
      </dgm:t>
    </dgm:pt>
    <dgm:pt modelId="{2F634780-E08A-491A-87FC-EBDFE602DE07}" type="pres">
      <dgm:prSet presAssocID="{6E516819-1912-4B65-B2A9-958B0A2A081D}" presName="Name1" presStyleCnt="0"/>
      <dgm:spPr/>
    </dgm:pt>
    <dgm:pt modelId="{F1485558-4708-461F-BF6F-9D2E2394D5B2}" type="pres">
      <dgm:prSet presAssocID="{6E516819-1912-4B65-B2A9-958B0A2A081D}" presName="cycle" presStyleCnt="0"/>
      <dgm:spPr/>
    </dgm:pt>
    <dgm:pt modelId="{68D470A0-0609-4879-9BA3-BBC730164548}" type="pres">
      <dgm:prSet presAssocID="{6E516819-1912-4B65-B2A9-958B0A2A081D}" presName="srcNode" presStyleLbl="node1" presStyleIdx="0" presStyleCnt="5"/>
      <dgm:spPr/>
    </dgm:pt>
    <dgm:pt modelId="{78CF7B13-1A44-43EC-856A-B241F17FAA41}" type="pres">
      <dgm:prSet presAssocID="{6E516819-1912-4B65-B2A9-958B0A2A081D}" presName="conn" presStyleLbl="parChTrans1D2" presStyleIdx="0" presStyleCnt="1"/>
      <dgm:spPr/>
      <dgm:t>
        <a:bodyPr/>
        <a:lstStyle/>
        <a:p>
          <a:endParaRPr lang="es-MX"/>
        </a:p>
      </dgm:t>
    </dgm:pt>
    <dgm:pt modelId="{E9A18159-AC40-4581-A5ED-33B59E33EC76}" type="pres">
      <dgm:prSet presAssocID="{6E516819-1912-4B65-B2A9-958B0A2A081D}" presName="extraNode" presStyleLbl="node1" presStyleIdx="0" presStyleCnt="5"/>
      <dgm:spPr/>
    </dgm:pt>
    <dgm:pt modelId="{5B8EF374-1620-47F5-823B-3D91080EB952}" type="pres">
      <dgm:prSet presAssocID="{6E516819-1912-4B65-B2A9-958B0A2A081D}" presName="dstNode" presStyleLbl="node1" presStyleIdx="0" presStyleCnt="5"/>
      <dgm:spPr/>
    </dgm:pt>
    <dgm:pt modelId="{8C2D7CB2-2168-4B1C-8495-1B3F43228C2B}" type="pres">
      <dgm:prSet presAssocID="{C3B7B56B-659B-4A3D-AFCA-F923CAA9CF5E}" presName="text_1" presStyleLbl="node1" presStyleIdx="0" presStyleCnt="5">
        <dgm:presLayoutVars>
          <dgm:bulletEnabled val="1"/>
        </dgm:presLayoutVars>
      </dgm:prSet>
      <dgm:spPr/>
      <dgm:t>
        <a:bodyPr/>
        <a:lstStyle/>
        <a:p>
          <a:endParaRPr lang="es-MX"/>
        </a:p>
      </dgm:t>
    </dgm:pt>
    <dgm:pt modelId="{7F3C5921-124F-42C4-B8F9-3FDF15994360}" type="pres">
      <dgm:prSet presAssocID="{C3B7B56B-659B-4A3D-AFCA-F923CAA9CF5E}" presName="accent_1" presStyleCnt="0"/>
      <dgm:spPr/>
    </dgm:pt>
    <dgm:pt modelId="{7D7E820E-9BB0-42A3-8B4E-19DE083DE246}" type="pres">
      <dgm:prSet presAssocID="{C3B7B56B-659B-4A3D-AFCA-F923CAA9CF5E}" presName="accentRepeatNode" presStyleLbl="solidFgAcc1" presStyleIdx="0" presStyleCnt="5"/>
      <dgm:spPr>
        <a:solidFill>
          <a:srgbClr val="FF0000"/>
        </a:solidFill>
        <a:ln>
          <a:noFill/>
        </a:ln>
      </dgm:spPr>
      <dgm:t>
        <a:bodyPr/>
        <a:lstStyle/>
        <a:p>
          <a:endParaRPr lang="es-MX"/>
        </a:p>
      </dgm:t>
    </dgm:pt>
    <dgm:pt modelId="{F35BCC42-BF42-484F-8080-06FD99BC50B4}" type="pres">
      <dgm:prSet presAssocID="{01ADF9F6-A9A4-446B-B3FA-4DC002992438}" presName="text_2" presStyleLbl="node1" presStyleIdx="1" presStyleCnt="5">
        <dgm:presLayoutVars>
          <dgm:bulletEnabled val="1"/>
        </dgm:presLayoutVars>
      </dgm:prSet>
      <dgm:spPr/>
      <dgm:t>
        <a:bodyPr/>
        <a:lstStyle/>
        <a:p>
          <a:endParaRPr lang="es-MX"/>
        </a:p>
      </dgm:t>
    </dgm:pt>
    <dgm:pt modelId="{C6F9452D-02C7-41FE-AA89-D2434544366C}" type="pres">
      <dgm:prSet presAssocID="{01ADF9F6-A9A4-446B-B3FA-4DC002992438}" presName="accent_2" presStyleCnt="0"/>
      <dgm:spPr/>
    </dgm:pt>
    <dgm:pt modelId="{5D667B9A-CA46-4828-A378-61436B951A8E}" type="pres">
      <dgm:prSet presAssocID="{01ADF9F6-A9A4-446B-B3FA-4DC002992438}" presName="accentRepeatNode" presStyleLbl="solidFgAcc1" presStyleIdx="1" presStyleCnt="5"/>
      <dgm:spPr>
        <a:solidFill>
          <a:srgbClr val="FF0000"/>
        </a:solidFill>
        <a:ln>
          <a:noFill/>
        </a:ln>
      </dgm:spPr>
      <dgm:t>
        <a:bodyPr/>
        <a:lstStyle/>
        <a:p>
          <a:endParaRPr lang="es-MX"/>
        </a:p>
      </dgm:t>
    </dgm:pt>
    <dgm:pt modelId="{C853D02C-88BF-4130-867C-CEE9850EA991}" type="pres">
      <dgm:prSet presAssocID="{65256E23-A69D-4A33-BADC-F03D9286BF7D}" presName="text_3" presStyleLbl="node1" presStyleIdx="2" presStyleCnt="5">
        <dgm:presLayoutVars>
          <dgm:bulletEnabled val="1"/>
        </dgm:presLayoutVars>
      </dgm:prSet>
      <dgm:spPr/>
      <dgm:t>
        <a:bodyPr/>
        <a:lstStyle/>
        <a:p>
          <a:endParaRPr lang="es-MX"/>
        </a:p>
      </dgm:t>
    </dgm:pt>
    <dgm:pt modelId="{02AB2D22-1D39-44FC-9A3D-1BAAA42CB3F0}" type="pres">
      <dgm:prSet presAssocID="{65256E23-A69D-4A33-BADC-F03D9286BF7D}" presName="accent_3" presStyleCnt="0"/>
      <dgm:spPr/>
    </dgm:pt>
    <dgm:pt modelId="{E06EA450-C106-4889-939B-9A61D782A176}" type="pres">
      <dgm:prSet presAssocID="{65256E23-A69D-4A33-BADC-F03D9286BF7D}" presName="accentRepeatNode" presStyleLbl="solidFgAcc1" presStyleIdx="2" presStyleCnt="5"/>
      <dgm:spPr>
        <a:solidFill>
          <a:srgbClr val="FF0000"/>
        </a:solidFill>
        <a:ln>
          <a:noFill/>
        </a:ln>
      </dgm:spPr>
      <dgm:t>
        <a:bodyPr/>
        <a:lstStyle/>
        <a:p>
          <a:endParaRPr lang="es-MX"/>
        </a:p>
      </dgm:t>
    </dgm:pt>
    <dgm:pt modelId="{D59A9B5A-5B49-4523-9B68-3EEDA9F5A240}" type="pres">
      <dgm:prSet presAssocID="{048F06D3-41F6-4627-BCF0-69D39EABA5A0}" presName="text_4" presStyleLbl="node1" presStyleIdx="3" presStyleCnt="5">
        <dgm:presLayoutVars>
          <dgm:bulletEnabled val="1"/>
        </dgm:presLayoutVars>
      </dgm:prSet>
      <dgm:spPr/>
      <dgm:t>
        <a:bodyPr/>
        <a:lstStyle/>
        <a:p>
          <a:endParaRPr lang="es-MX"/>
        </a:p>
      </dgm:t>
    </dgm:pt>
    <dgm:pt modelId="{D2B787CD-CABA-4264-B9FC-24F290A3DAE5}" type="pres">
      <dgm:prSet presAssocID="{048F06D3-41F6-4627-BCF0-69D39EABA5A0}" presName="accent_4" presStyleCnt="0"/>
      <dgm:spPr/>
    </dgm:pt>
    <dgm:pt modelId="{FD25BB18-CEA1-41F0-807E-227E1DC2D2D8}" type="pres">
      <dgm:prSet presAssocID="{048F06D3-41F6-4627-BCF0-69D39EABA5A0}" presName="accentRepeatNode" presStyleLbl="solidFgAcc1" presStyleIdx="3" presStyleCnt="5"/>
      <dgm:spPr>
        <a:solidFill>
          <a:srgbClr val="FF0000"/>
        </a:solidFill>
        <a:ln>
          <a:noFill/>
        </a:ln>
      </dgm:spPr>
      <dgm:t>
        <a:bodyPr/>
        <a:lstStyle/>
        <a:p>
          <a:endParaRPr lang="es-MX"/>
        </a:p>
      </dgm:t>
    </dgm:pt>
    <dgm:pt modelId="{FA504A51-0E25-4AF9-B76F-5F2CA0C0BA8A}" type="pres">
      <dgm:prSet presAssocID="{77E8A6C5-FBF0-4F24-8EC4-343AB6FC4FBC}" presName="text_5" presStyleLbl="node1" presStyleIdx="4" presStyleCnt="5">
        <dgm:presLayoutVars>
          <dgm:bulletEnabled val="1"/>
        </dgm:presLayoutVars>
      </dgm:prSet>
      <dgm:spPr/>
      <dgm:t>
        <a:bodyPr/>
        <a:lstStyle/>
        <a:p>
          <a:endParaRPr lang="es-MX"/>
        </a:p>
      </dgm:t>
    </dgm:pt>
    <dgm:pt modelId="{8F32C977-4436-4E93-8BAA-E9CC2A79C296}" type="pres">
      <dgm:prSet presAssocID="{77E8A6C5-FBF0-4F24-8EC4-343AB6FC4FBC}" presName="accent_5" presStyleCnt="0"/>
      <dgm:spPr/>
    </dgm:pt>
    <dgm:pt modelId="{7AE42357-E03B-4D99-8151-013A4B399FEA}" type="pres">
      <dgm:prSet presAssocID="{77E8A6C5-FBF0-4F24-8EC4-343AB6FC4FBC}" presName="accentRepeatNode" presStyleLbl="solidFgAcc1" presStyleIdx="4" presStyleCnt="5"/>
      <dgm:spPr>
        <a:solidFill>
          <a:srgbClr val="FF0000"/>
        </a:solidFill>
        <a:ln>
          <a:noFill/>
        </a:ln>
      </dgm:spPr>
      <dgm:t>
        <a:bodyPr/>
        <a:lstStyle/>
        <a:p>
          <a:endParaRPr lang="es-MX"/>
        </a:p>
      </dgm:t>
    </dgm:pt>
  </dgm:ptLst>
  <dgm:cxnLst>
    <dgm:cxn modelId="{399B5180-F860-4815-AF06-499A7A8C97DC}" srcId="{6E516819-1912-4B65-B2A9-958B0A2A081D}" destId="{048F06D3-41F6-4627-BCF0-69D39EABA5A0}" srcOrd="3" destOrd="0" parTransId="{88B8C637-8F86-41D5-B7EF-2C78533B7CB9}" sibTransId="{2CFB09FD-7E85-46C4-96E1-7B45A369912C}"/>
    <dgm:cxn modelId="{F2239FB4-9958-4C59-AC89-A165659B2570}" type="presOf" srcId="{77E8A6C5-FBF0-4F24-8EC4-343AB6FC4FBC}" destId="{FA504A51-0E25-4AF9-B76F-5F2CA0C0BA8A}" srcOrd="0" destOrd="0" presId="urn:microsoft.com/office/officeart/2008/layout/VerticalCurvedList"/>
    <dgm:cxn modelId="{F3F12B50-35DC-4532-AB4C-51098DF9797E}" type="presOf" srcId="{65256E23-A69D-4A33-BADC-F03D9286BF7D}" destId="{C853D02C-88BF-4130-867C-CEE9850EA991}" srcOrd="0" destOrd="0" presId="urn:microsoft.com/office/officeart/2008/layout/VerticalCurvedList"/>
    <dgm:cxn modelId="{A1747D5D-FBE0-48CB-86A8-B0726A9E1490}" srcId="{6E516819-1912-4B65-B2A9-958B0A2A081D}" destId="{77E8A6C5-FBF0-4F24-8EC4-343AB6FC4FBC}" srcOrd="4" destOrd="0" parTransId="{45C5A63C-FE75-411D-8DC4-BADC8F9DAECA}" sibTransId="{4275DF6F-F623-4443-BDEB-F09284EBDA44}"/>
    <dgm:cxn modelId="{0A3363D9-3F2D-467E-95A8-F045C9077D03}" type="presOf" srcId="{01ADF9F6-A9A4-446B-B3FA-4DC002992438}" destId="{F35BCC42-BF42-484F-8080-06FD99BC50B4}" srcOrd="0" destOrd="0" presId="urn:microsoft.com/office/officeart/2008/layout/VerticalCurvedList"/>
    <dgm:cxn modelId="{BA9F713E-9336-46CE-906D-F23B3A61B421}" srcId="{6E516819-1912-4B65-B2A9-958B0A2A081D}" destId="{01ADF9F6-A9A4-446B-B3FA-4DC002992438}" srcOrd="1" destOrd="0" parTransId="{4BEDF21C-80DC-43D3-8AB1-6961F4DD9D95}" sibTransId="{02290DA4-286E-40CD-8CEC-1336D3B75C06}"/>
    <dgm:cxn modelId="{C6268DE1-4265-4213-8DA8-3A4239B105EF}" type="presOf" srcId="{C3B7B56B-659B-4A3D-AFCA-F923CAA9CF5E}" destId="{8C2D7CB2-2168-4B1C-8495-1B3F43228C2B}" srcOrd="0" destOrd="0" presId="urn:microsoft.com/office/officeart/2008/layout/VerticalCurvedList"/>
    <dgm:cxn modelId="{FFF67716-FADF-4675-9464-06ADA7A08D52}" type="presOf" srcId="{6E516819-1912-4B65-B2A9-958B0A2A081D}" destId="{29390629-906B-4370-BB35-C43C47E82992}" srcOrd="0" destOrd="0" presId="urn:microsoft.com/office/officeart/2008/layout/VerticalCurvedList"/>
    <dgm:cxn modelId="{F3D25DC4-6E9D-4EF1-8BA9-27448B2DD0F8}" type="presOf" srcId="{048F06D3-41F6-4627-BCF0-69D39EABA5A0}" destId="{D59A9B5A-5B49-4523-9B68-3EEDA9F5A240}" srcOrd="0" destOrd="0" presId="urn:microsoft.com/office/officeart/2008/layout/VerticalCurvedList"/>
    <dgm:cxn modelId="{17C47484-27EA-4371-96D7-F3DD666B96F8}" srcId="{6E516819-1912-4B65-B2A9-958B0A2A081D}" destId="{C3B7B56B-659B-4A3D-AFCA-F923CAA9CF5E}" srcOrd="0" destOrd="0" parTransId="{B467EDDA-CEBB-467F-89C1-D0666CC05736}" sibTransId="{37C94D13-4B68-4FD9-AACF-A651B5513C92}"/>
    <dgm:cxn modelId="{F41DF6FB-5993-4213-B3F3-1CEDB057EF8D}" srcId="{6E516819-1912-4B65-B2A9-958B0A2A081D}" destId="{65256E23-A69D-4A33-BADC-F03D9286BF7D}" srcOrd="2" destOrd="0" parTransId="{CCC5B539-3A3A-4F7A-B767-5B9870C11398}" sibTransId="{0D54C0B0-3954-48B0-90E0-7E50EE0B0BF3}"/>
    <dgm:cxn modelId="{977B0CB4-DD80-4EE9-BCFC-E0FED300AB1A}" type="presOf" srcId="{37C94D13-4B68-4FD9-AACF-A651B5513C92}" destId="{78CF7B13-1A44-43EC-856A-B241F17FAA41}" srcOrd="0" destOrd="0" presId="urn:microsoft.com/office/officeart/2008/layout/VerticalCurvedList"/>
    <dgm:cxn modelId="{0579A3D9-62ED-494D-83DE-D1F1ED416FA1}" type="presParOf" srcId="{29390629-906B-4370-BB35-C43C47E82992}" destId="{2F634780-E08A-491A-87FC-EBDFE602DE07}" srcOrd="0" destOrd="0" presId="urn:microsoft.com/office/officeart/2008/layout/VerticalCurvedList"/>
    <dgm:cxn modelId="{66221447-1BA9-4773-B5D1-C9624D6803C9}" type="presParOf" srcId="{2F634780-E08A-491A-87FC-EBDFE602DE07}" destId="{F1485558-4708-461F-BF6F-9D2E2394D5B2}" srcOrd="0" destOrd="0" presId="urn:microsoft.com/office/officeart/2008/layout/VerticalCurvedList"/>
    <dgm:cxn modelId="{023770FB-08F5-446D-A3AC-49E48607A46F}" type="presParOf" srcId="{F1485558-4708-461F-BF6F-9D2E2394D5B2}" destId="{68D470A0-0609-4879-9BA3-BBC730164548}" srcOrd="0" destOrd="0" presId="urn:microsoft.com/office/officeart/2008/layout/VerticalCurvedList"/>
    <dgm:cxn modelId="{48AD47EF-C673-460C-9892-3518934867F2}" type="presParOf" srcId="{F1485558-4708-461F-BF6F-9D2E2394D5B2}" destId="{78CF7B13-1A44-43EC-856A-B241F17FAA41}" srcOrd="1" destOrd="0" presId="urn:microsoft.com/office/officeart/2008/layout/VerticalCurvedList"/>
    <dgm:cxn modelId="{2894AED7-CE05-467E-8CF6-5FA3E373D4B3}" type="presParOf" srcId="{F1485558-4708-461F-BF6F-9D2E2394D5B2}" destId="{E9A18159-AC40-4581-A5ED-33B59E33EC76}" srcOrd="2" destOrd="0" presId="urn:microsoft.com/office/officeart/2008/layout/VerticalCurvedList"/>
    <dgm:cxn modelId="{31763F9D-3E41-4B0A-8B1E-D96B8B1F23D0}" type="presParOf" srcId="{F1485558-4708-461F-BF6F-9D2E2394D5B2}" destId="{5B8EF374-1620-47F5-823B-3D91080EB952}" srcOrd="3" destOrd="0" presId="urn:microsoft.com/office/officeart/2008/layout/VerticalCurvedList"/>
    <dgm:cxn modelId="{28BCD73C-8CBD-4116-A11B-1735A412070C}" type="presParOf" srcId="{2F634780-E08A-491A-87FC-EBDFE602DE07}" destId="{8C2D7CB2-2168-4B1C-8495-1B3F43228C2B}" srcOrd="1" destOrd="0" presId="urn:microsoft.com/office/officeart/2008/layout/VerticalCurvedList"/>
    <dgm:cxn modelId="{A04B7F0E-6782-4ADE-A3D4-2B403445721C}" type="presParOf" srcId="{2F634780-E08A-491A-87FC-EBDFE602DE07}" destId="{7F3C5921-124F-42C4-B8F9-3FDF15994360}" srcOrd="2" destOrd="0" presId="urn:microsoft.com/office/officeart/2008/layout/VerticalCurvedList"/>
    <dgm:cxn modelId="{845CBD85-E1EF-4D5A-B6E3-771217CE1D94}" type="presParOf" srcId="{7F3C5921-124F-42C4-B8F9-3FDF15994360}" destId="{7D7E820E-9BB0-42A3-8B4E-19DE083DE246}" srcOrd="0" destOrd="0" presId="urn:microsoft.com/office/officeart/2008/layout/VerticalCurvedList"/>
    <dgm:cxn modelId="{84D2E734-1E2E-489E-A470-05EB449A18D6}" type="presParOf" srcId="{2F634780-E08A-491A-87FC-EBDFE602DE07}" destId="{F35BCC42-BF42-484F-8080-06FD99BC50B4}" srcOrd="3" destOrd="0" presId="urn:microsoft.com/office/officeart/2008/layout/VerticalCurvedList"/>
    <dgm:cxn modelId="{4CCFE617-0270-4EE8-A137-C1FE0F316236}" type="presParOf" srcId="{2F634780-E08A-491A-87FC-EBDFE602DE07}" destId="{C6F9452D-02C7-41FE-AA89-D2434544366C}" srcOrd="4" destOrd="0" presId="urn:microsoft.com/office/officeart/2008/layout/VerticalCurvedList"/>
    <dgm:cxn modelId="{F85EEEFF-049F-436E-94A2-3A5713C3C9DA}" type="presParOf" srcId="{C6F9452D-02C7-41FE-AA89-D2434544366C}" destId="{5D667B9A-CA46-4828-A378-61436B951A8E}" srcOrd="0" destOrd="0" presId="urn:microsoft.com/office/officeart/2008/layout/VerticalCurvedList"/>
    <dgm:cxn modelId="{12ADD851-6CC3-4EA8-A12B-836E3AAE1FCB}" type="presParOf" srcId="{2F634780-E08A-491A-87FC-EBDFE602DE07}" destId="{C853D02C-88BF-4130-867C-CEE9850EA991}" srcOrd="5" destOrd="0" presId="urn:microsoft.com/office/officeart/2008/layout/VerticalCurvedList"/>
    <dgm:cxn modelId="{D77105FF-83E5-4835-9B73-683199C4CF97}" type="presParOf" srcId="{2F634780-E08A-491A-87FC-EBDFE602DE07}" destId="{02AB2D22-1D39-44FC-9A3D-1BAAA42CB3F0}" srcOrd="6" destOrd="0" presId="urn:microsoft.com/office/officeart/2008/layout/VerticalCurvedList"/>
    <dgm:cxn modelId="{FF7BD781-E335-4D98-A35E-4F70962C3C8E}" type="presParOf" srcId="{02AB2D22-1D39-44FC-9A3D-1BAAA42CB3F0}" destId="{E06EA450-C106-4889-939B-9A61D782A176}" srcOrd="0" destOrd="0" presId="urn:microsoft.com/office/officeart/2008/layout/VerticalCurvedList"/>
    <dgm:cxn modelId="{95905C8B-73EC-4586-A708-4F305534DCC8}" type="presParOf" srcId="{2F634780-E08A-491A-87FC-EBDFE602DE07}" destId="{D59A9B5A-5B49-4523-9B68-3EEDA9F5A240}" srcOrd="7" destOrd="0" presId="urn:microsoft.com/office/officeart/2008/layout/VerticalCurvedList"/>
    <dgm:cxn modelId="{CA666564-3801-4A5D-B622-1A0E37774BDA}" type="presParOf" srcId="{2F634780-E08A-491A-87FC-EBDFE602DE07}" destId="{D2B787CD-CABA-4264-B9FC-24F290A3DAE5}" srcOrd="8" destOrd="0" presId="urn:microsoft.com/office/officeart/2008/layout/VerticalCurvedList"/>
    <dgm:cxn modelId="{5447B633-FBF2-458C-8BF6-E684816E08AE}" type="presParOf" srcId="{D2B787CD-CABA-4264-B9FC-24F290A3DAE5}" destId="{FD25BB18-CEA1-41F0-807E-227E1DC2D2D8}" srcOrd="0" destOrd="0" presId="urn:microsoft.com/office/officeart/2008/layout/VerticalCurvedList"/>
    <dgm:cxn modelId="{E47605BF-0981-4C0B-A500-66475EACEEFA}" type="presParOf" srcId="{2F634780-E08A-491A-87FC-EBDFE602DE07}" destId="{FA504A51-0E25-4AF9-B76F-5F2CA0C0BA8A}" srcOrd="9" destOrd="0" presId="urn:microsoft.com/office/officeart/2008/layout/VerticalCurvedList"/>
    <dgm:cxn modelId="{AC06B1DE-E398-4415-96FF-165D30A75EC6}" type="presParOf" srcId="{2F634780-E08A-491A-87FC-EBDFE602DE07}" destId="{8F32C977-4436-4E93-8BAA-E9CC2A79C296}" srcOrd="10" destOrd="0" presId="urn:microsoft.com/office/officeart/2008/layout/VerticalCurvedList"/>
    <dgm:cxn modelId="{F6289D8B-9A23-4A68-AAD3-A637BB12C90D}" type="presParOf" srcId="{8F32C977-4436-4E93-8BAA-E9CC2A79C296}" destId="{7AE42357-E03B-4D99-8151-013A4B399F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F7B13-1A44-43EC-856A-B241F17FAA41}">
      <dsp:nvSpPr>
        <dsp:cNvPr id="0" name=""/>
        <dsp:cNvSpPr/>
      </dsp:nvSpPr>
      <dsp:spPr>
        <a:xfrm>
          <a:off x="-5989304" y="-916480"/>
          <a:ext cx="7129938" cy="7129938"/>
        </a:xfrm>
        <a:prstGeom prst="blockArc">
          <a:avLst>
            <a:gd name="adj1" fmla="val 18900000"/>
            <a:gd name="adj2" fmla="val 2700000"/>
            <a:gd name="adj3" fmla="val 303"/>
          </a:avLst>
        </a:prstGeom>
        <a:solidFill>
          <a:schemeClr val="bg1"/>
        </a:solidFill>
        <a:ln w="25400" cap="flat" cmpd="sng" algn="ctr">
          <a:solidFill>
            <a:schemeClr val="tx1">
              <a:lumMod val="65000"/>
              <a:lumOff val="3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2D7CB2-2168-4B1C-8495-1B3F43228C2B}">
      <dsp:nvSpPr>
        <dsp:cNvPr id="0" name=""/>
        <dsp:cNvSpPr/>
      </dsp:nvSpPr>
      <dsp:spPr>
        <a:xfrm>
          <a:off x="498472" y="330955"/>
          <a:ext cx="5037081" cy="662334"/>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728"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latin typeface="Times New Roman" pitchFamily="18" charset="0"/>
              <a:cs typeface="Times New Roman" pitchFamily="18" charset="0"/>
            </a:rPr>
            <a:t>Licitaciones públicas 100% electrónicas, invitaciones y adjudicaciones directas. Sistema transaccional.</a:t>
          </a:r>
          <a:endParaRPr lang="es-MX" sz="1400" kern="1200" dirty="0"/>
        </a:p>
      </dsp:txBody>
      <dsp:txXfrm>
        <a:off x="498472" y="330955"/>
        <a:ext cx="5037081" cy="662334"/>
      </dsp:txXfrm>
    </dsp:sp>
    <dsp:sp modelId="{7D7E820E-9BB0-42A3-8B4E-19DE083DE246}">
      <dsp:nvSpPr>
        <dsp:cNvPr id="0" name=""/>
        <dsp:cNvSpPr/>
      </dsp:nvSpPr>
      <dsp:spPr>
        <a:xfrm>
          <a:off x="84514" y="248163"/>
          <a:ext cx="827917" cy="827917"/>
        </a:xfrm>
        <a:prstGeom prst="ellipse">
          <a:avLst/>
        </a:prstGeom>
        <a:solidFill>
          <a:srgbClr val="FF0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35BCC42-BF42-484F-8080-06FD99BC50B4}">
      <dsp:nvSpPr>
        <dsp:cNvPr id="0" name=""/>
        <dsp:cNvSpPr/>
      </dsp:nvSpPr>
      <dsp:spPr>
        <a:xfrm>
          <a:off x="973082" y="1324138"/>
          <a:ext cx="4562472" cy="662334"/>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728"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latin typeface="Times New Roman" pitchFamily="18" charset="0"/>
              <a:cs typeface="Times New Roman" pitchFamily="18" charset="0"/>
            </a:rPr>
            <a:t>Registro en línea para unidades compradoras, operadores y licitantes.</a:t>
          </a:r>
          <a:endParaRPr lang="es-MX" sz="1400" kern="1200" dirty="0"/>
        </a:p>
      </dsp:txBody>
      <dsp:txXfrm>
        <a:off x="973082" y="1324138"/>
        <a:ext cx="4562472" cy="662334"/>
      </dsp:txXfrm>
    </dsp:sp>
    <dsp:sp modelId="{5D667B9A-CA46-4828-A378-61436B951A8E}">
      <dsp:nvSpPr>
        <dsp:cNvPr id="0" name=""/>
        <dsp:cNvSpPr/>
      </dsp:nvSpPr>
      <dsp:spPr>
        <a:xfrm>
          <a:off x="559123" y="1241346"/>
          <a:ext cx="827917" cy="827917"/>
        </a:xfrm>
        <a:prstGeom prst="ellipse">
          <a:avLst/>
        </a:prstGeom>
        <a:solidFill>
          <a:srgbClr val="FF0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853D02C-88BF-4130-867C-CEE9850EA991}">
      <dsp:nvSpPr>
        <dsp:cNvPr id="0" name=""/>
        <dsp:cNvSpPr/>
      </dsp:nvSpPr>
      <dsp:spPr>
        <a:xfrm>
          <a:off x="1118748" y="2317321"/>
          <a:ext cx="4416805" cy="662334"/>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728"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latin typeface="Times New Roman" pitchFamily="18" charset="0"/>
              <a:cs typeface="Times New Roman" pitchFamily="18" charset="0"/>
            </a:rPr>
            <a:t>Módulo de ofertas subsecuentes de descuento (OSD).</a:t>
          </a:r>
          <a:endParaRPr lang="es-MX" sz="1400" kern="1200" dirty="0"/>
        </a:p>
      </dsp:txBody>
      <dsp:txXfrm>
        <a:off x="1118748" y="2317321"/>
        <a:ext cx="4416805" cy="662334"/>
      </dsp:txXfrm>
    </dsp:sp>
    <dsp:sp modelId="{E06EA450-C106-4889-939B-9A61D782A176}">
      <dsp:nvSpPr>
        <dsp:cNvPr id="0" name=""/>
        <dsp:cNvSpPr/>
      </dsp:nvSpPr>
      <dsp:spPr>
        <a:xfrm>
          <a:off x="704790" y="2234530"/>
          <a:ext cx="827917" cy="827917"/>
        </a:xfrm>
        <a:prstGeom prst="ellipse">
          <a:avLst/>
        </a:prstGeom>
        <a:solidFill>
          <a:srgbClr val="FF0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9A9B5A-5B49-4523-9B68-3EEDA9F5A240}">
      <dsp:nvSpPr>
        <dsp:cNvPr id="0" name=""/>
        <dsp:cNvSpPr/>
      </dsp:nvSpPr>
      <dsp:spPr>
        <a:xfrm>
          <a:off x="973082" y="3310505"/>
          <a:ext cx="4562472" cy="662334"/>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728"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latin typeface="Times New Roman" pitchFamily="18" charset="0"/>
              <a:cs typeface="Times New Roman" pitchFamily="18" charset="0"/>
            </a:rPr>
            <a:t>Trazabilidad absoluta de cada procedimiento. Expediente electrónico.</a:t>
          </a:r>
          <a:endParaRPr lang="es-MX" sz="1400" kern="1200" dirty="0"/>
        </a:p>
      </dsp:txBody>
      <dsp:txXfrm>
        <a:off x="973082" y="3310505"/>
        <a:ext cx="4562472" cy="662334"/>
      </dsp:txXfrm>
    </dsp:sp>
    <dsp:sp modelId="{FD25BB18-CEA1-41F0-807E-227E1DC2D2D8}">
      <dsp:nvSpPr>
        <dsp:cNvPr id="0" name=""/>
        <dsp:cNvSpPr/>
      </dsp:nvSpPr>
      <dsp:spPr>
        <a:xfrm>
          <a:off x="559123" y="3227713"/>
          <a:ext cx="827917" cy="827917"/>
        </a:xfrm>
        <a:prstGeom prst="ellipse">
          <a:avLst/>
        </a:prstGeom>
        <a:solidFill>
          <a:srgbClr val="FF0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A504A51-0E25-4AF9-B76F-5F2CA0C0BA8A}">
      <dsp:nvSpPr>
        <dsp:cNvPr id="0" name=""/>
        <dsp:cNvSpPr/>
      </dsp:nvSpPr>
      <dsp:spPr>
        <a:xfrm>
          <a:off x="498472" y="4303688"/>
          <a:ext cx="5037081" cy="662334"/>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728"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latin typeface="Times New Roman" pitchFamily="18" charset="0"/>
              <a:cs typeface="Times New Roman" pitchFamily="18" charset="0"/>
            </a:rPr>
            <a:t>Estandarización en el abastecimiento: clasificación de bienes y servicios  en línea con el Clasificador por Objeto del Gasto y uso de la FIEL.</a:t>
          </a:r>
          <a:endParaRPr lang="es-MX" sz="1400" kern="1200" dirty="0"/>
        </a:p>
      </dsp:txBody>
      <dsp:txXfrm>
        <a:off x="498472" y="4303688"/>
        <a:ext cx="5037081" cy="662334"/>
      </dsp:txXfrm>
    </dsp:sp>
    <dsp:sp modelId="{7AE42357-E03B-4D99-8151-013A4B399FEA}">
      <dsp:nvSpPr>
        <dsp:cNvPr id="0" name=""/>
        <dsp:cNvSpPr/>
      </dsp:nvSpPr>
      <dsp:spPr>
        <a:xfrm>
          <a:off x="84514" y="4220896"/>
          <a:ext cx="827917" cy="827917"/>
        </a:xfrm>
        <a:prstGeom prst="ellipse">
          <a:avLst/>
        </a:prstGeom>
        <a:solidFill>
          <a:srgbClr val="FF0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D7558-62CB-46D3-A67C-EB1C7CCBDD65}"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135372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D7558-62CB-46D3-A67C-EB1C7CCBDD65}"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186553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D7558-62CB-46D3-A67C-EB1C7CCBDD65}"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5367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0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84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31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324244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16766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99029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282994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50647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D7558-62CB-46D3-A67C-EB1C7CCBDD65}"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3473527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88601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3403916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289975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6487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3932373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3975089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638118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764761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858399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415144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D7558-62CB-46D3-A67C-EB1C7CCBDD65}"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3970379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2473847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ítulo y objetos">
    <p:spTree>
      <p:nvGrpSpPr>
        <p:cNvPr id="1" name=""/>
        <p:cNvGrpSpPr/>
        <p:nvPr/>
      </p:nvGrpSpPr>
      <p:grpSpPr>
        <a:xfrm>
          <a:off x="0" y="0"/>
          <a:ext cx="0" cy="0"/>
          <a:chOff x="0" y="0"/>
          <a:chExt cx="0" cy="0"/>
        </a:xfrm>
      </p:grpSpPr>
      <p:sp>
        <p:nvSpPr>
          <p:cNvPr id="16" name="15 Marcador de texto"/>
          <p:cNvSpPr>
            <a:spLocks noGrp="1"/>
          </p:cNvSpPr>
          <p:nvPr>
            <p:ph type="body" sz="quarter" idx="10"/>
          </p:nvPr>
        </p:nvSpPr>
        <p:spPr>
          <a:xfrm>
            <a:off x="107504" y="1484784"/>
            <a:ext cx="8856984" cy="3672408"/>
          </a:xfrm>
        </p:spPr>
        <p:txBody>
          <a:bodyPr/>
          <a:lstStyle>
            <a:lvl1pPr>
              <a:defRPr sz="2600" baseline="0">
                <a:solidFill>
                  <a:schemeClr val="accent6"/>
                </a:solidFill>
              </a:defRPr>
            </a:lvl1pPr>
            <a:lvl2pPr marL="812800" indent="-457200">
              <a:defRPr lang="es-ES" sz="2400" b="0" kern="1200" baseline="0" dirty="0" smtClean="0">
                <a:solidFill>
                  <a:schemeClr val="accent6"/>
                </a:solidFill>
                <a:latin typeface="+mj-lt"/>
                <a:ea typeface="+mn-ea"/>
                <a:cs typeface="Arial" pitchFamily="34" charset="0"/>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s-ES" dirty="0" smtClean="0"/>
              <a:t>Haga clic para modificar el estilo de texto del patrón</a:t>
            </a:r>
          </a:p>
          <a:p>
            <a:pPr marL="622300" lvl="1" indent="-266700">
              <a:buSzPct val="100000"/>
              <a:buFont typeface="Wingdings" pitchFamily="2" charset="2"/>
              <a:buChar char="ü"/>
              <a:tabLst>
                <a:tab pos="355600" algn="l"/>
              </a:tabLst>
              <a:defRPr/>
            </a:pPr>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62799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D7558-62CB-46D3-A67C-EB1C7CCBDD65}"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37063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D7558-62CB-46D3-A67C-EB1C7CCBDD65}"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36693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D7558-62CB-46D3-A67C-EB1C7CCBDD65}"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238251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D7558-62CB-46D3-A67C-EB1C7CCBDD65}"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10039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D7558-62CB-46D3-A67C-EB1C7CCBDD65}"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326128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D7558-62CB-46D3-A67C-EB1C7CCBDD65}"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108C5-BF66-45D3-BF32-F4D4E90C96DB}" type="slidenum">
              <a:rPr lang="en-US" smtClean="0"/>
              <a:t>‹#›</a:t>
            </a:fld>
            <a:endParaRPr lang="en-US"/>
          </a:p>
        </p:txBody>
      </p:sp>
    </p:spTree>
    <p:extLst>
      <p:ext uri="{BB962C8B-B14F-4D97-AF65-F5344CB8AC3E}">
        <p14:creationId xmlns:p14="http://schemas.microsoft.com/office/powerpoint/2010/main" val="108035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D7558-62CB-46D3-A67C-EB1C7CCBDD65}" type="datetimeFigureOut">
              <a:rPr lang="en-US" smtClean="0"/>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108C5-BF66-45D3-BF32-F4D4E90C96DB}" type="slidenum">
              <a:rPr lang="en-US" smtClean="0"/>
              <a:t>‹#›</a:t>
            </a:fld>
            <a:endParaRPr lang="en-US"/>
          </a:p>
        </p:txBody>
      </p:sp>
    </p:spTree>
    <p:extLst>
      <p:ext uri="{BB962C8B-B14F-4D97-AF65-F5344CB8AC3E}">
        <p14:creationId xmlns:p14="http://schemas.microsoft.com/office/powerpoint/2010/main" val="614374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mx/imgres?imgurl=http://www.cipi.gob.mx/assets/images/Nafin.gif&amp;imgrefurl=http://www.cipi.gob.mx/html/body_integrantes.html&amp;usg=__mm9Apg6c6Dv6KNaGBZaAkOUuUrI=&amp;h=77&amp;w=112&amp;sz=13&amp;hl=es&amp;start=6&amp;um=1&amp;itbs=1&amp;tbnid=c0GLQd0Pbn9KcM:&amp;tbnh=59&amp;tbnw=86&amp;prev=/images?q=NACIONAL+FINANCIERA&amp;um=1&amp;hl=es&amp;sa=N&amp;rlz=1R2GGLL_en&amp;tbs=isch:1" TargetMode="Externa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hyperlink" Target="http://www.google.com.mx/imgres?imgurl=http://www.cipi.gob.mx/assets/images/Nafin.gif&amp;imgrefurl=http://www.cipi.gob.mx/html/body_integrantes.html&amp;usg=__mm9Apg6c6Dv6KNaGBZaAkOUuUrI=&amp;h=77&amp;w=112&amp;sz=13&amp;hl=es&amp;start=6&amp;um=1&amp;itbs=1&amp;tbnid=c0GLQd0Pbn9KcM:&amp;tbnh=59&amp;tbnw=86&amp;prev=/images?q=NACIONAL+FINANCIERA&amp;um=1&amp;hl=es&amp;sa=N&amp;rlz=1R2GGLL_en&amp;tbs=isch:1" TargetMode="External"/><Relationship Id="rId1" Type="http://schemas.openxmlformats.org/officeDocument/2006/relationships/slideLayout" Target="../slideLayouts/slideLayout12.xml"/><Relationship Id="rId6" Type="http://schemas.openxmlformats.org/officeDocument/2006/relationships/hyperlink" Target="http://www.google.com.mx/imgres?imgurl=http://i2.esmas.com/2009/03/18/39083/logo-de-la-secretaria-de-economia-300x350.jpg&amp;imgrefurl=http://www2.esmas.com/ipad/49533&amp;usg=__5of0Rr9P3Z5D7NNAzD2GURyU9qw=&amp;h=350&amp;w=300&amp;sz=11&amp;hl=es&amp;start=22&amp;um=1&amp;itbs=1&amp;tbnid=JjUs8M1xfj64iM:&amp;tbnh=120&amp;tbnw=103&amp;prev=/images?q=SECRETARIA+DE+ECONOMIA&amp;start=20&amp;um=1&amp;hl=es&amp;sa=N&amp;rlz=1R2GGLL_en&amp;ndsp=20&amp;tbs=isch:1" TargetMode="External"/><Relationship Id="rId11" Type="http://schemas.openxmlformats.org/officeDocument/2006/relationships/image" Target="../media/image27.pn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hyperlink" Target="http://www.google.com.mx/imgres?imgurl=http://www.noticiasaldia.com.mx/img/notas/17007_cb088030d5.jpg&amp;imgrefurl=http://www.noticiasaldia.com.mx/notas.pl?n=2398&amp;s=d&amp;usg=__z6ZqAB7dH0BVMT21Rh3jb6sjxbY=&amp;h=382&amp;w=382&amp;sz=39&amp;hl=es&amp;start=6&amp;um=1&amp;itbs=1&amp;tbnid=p7MznNvUSvYEDM:&amp;tbnh=123&amp;tbnw=123&amp;prev=/images?q=SHCP&amp;um=1&amp;hl=es&amp;rlz=1R2GGLL_en&amp;tbs=isch:1" TargetMode="Externa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file:///C:\Users\sara.hernandez\Desktop\25%20SEPTIEMBRE%20CG\NUEVO%20FORMATO%20GR&#193;FICAS.xlsx!HIST&#211;RICO!%5bNUEVO%20FORMATO%20GR&#193;FICAS.xlsx%5dHIST&#211;RICO%209%20Gr&#225;fico"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6.jp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sites.google.com/site/cnetrupc/eventos" TargetMode="Externa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oleObject" Target="../embeddings/oleObject1.bin"/><Relationship Id="rId9"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1.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18" Type="http://schemas.openxmlformats.org/officeDocument/2006/relationships/image" Target="../media/image85.png"/><Relationship Id="rId26" Type="http://schemas.openxmlformats.org/officeDocument/2006/relationships/image" Target="../media/image93.png"/><Relationship Id="rId3" Type="http://schemas.openxmlformats.org/officeDocument/2006/relationships/hyperlink" Target="http://www.google.com.mx/imgres?imgurl=http://www.uvg.edu.mx/siv/images/portada/liconsa-logo.jpg&amp;imgrefurl=http://www.uvg.edu.mx/siv/etac/conveniosetac.php?pageNum_RstCC=4&amp;totalRows_RstCC=44&amp;usg=__OJP4HvxliOlNTbgpNuOsd_7wnYk=&amp;h=200&amp;w=220&amp;sz=5&amp;hl=es&amp;start=2&amp;um=1&amp;itbs=1&amp;tbnid=Wq9DyLpS_nNcRM:&amp;tbnh=97&amp;tbnw=107&amp;prev=/images?q=liconsa&amp;um=1&amp;hl=es&amp;rlz=1R2ADRA_esMX352&amp;tbs=isch:1" TargetMode="External"/><Relationship Id="rId21" Type="http://schemas.openxmlformats.org/officeDocument/2006/relationships/image" Target="../media/image88.png"/><Relationship Id="rId7" Type="http://schemas.openxmlformats.org/officeDocument/2006/relationships/image" Target="../media/image75.jpeg"/><Relationship Id="rId12" Type="http://schemas.openxmlformats.org/officeDocument/2006/relationships/image" Target="../media/image80.emf"/><Relationship Id="rId17" Type="http://schemas.microsoft.com/office/2007/relationships/hdphoto" Target="../media/hdphoto1.wdp"/><Relationship Id="rId25" Type="http://schemas.openxmlformats.org/officeDocument/2006/relationships/image" Target="../media/image92.png"/><Relationship Id="rId2" Type="http://schemas.openxmlformats.org/officeDocument/2006/relationships/hyperlink" Target="http://www.google.com.mx/imgres?imgurl=http://www.oeidrus-tamaulipas.gob.mx/logos/conagua.jpg&amp;imgrefurl=http://www.oeidrus-tamaulipas.gob.mx/dependencias.htm&amp;usg=__7_33jNOsS60jOdLTQAizQVoFNco=&amp;h=300&amp;w=400&amp;sz=18&amp;hl=es&amp;start=1&amp;um=1&amp;itbs=1&amp;tbnid=9P9jC6s8bHJRuM:&amp;tbnh=93&amp;tbnw=124&amp;prev=/images?q=conagua&amp;um=1&amp;hl=es&amp;sa=N&amp;rlz=1R2ADRA_esMX352&amp;tbs=isch:1" TargetMode="External"/><Relationship Id="rId16" Type="http://schemas.openxmlformats.org/officeDocument/2006/relationships/image" Target="../media/image84.png"/><Relationship Id="rId20" Type="http://schemas.openxmlformats.org/officeDocument/2006/relationships/image" Target="../media/image87.png"/><Relationship Id="rId29"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74.jpeg"/><Relationship Id="rId11" Type="http://schemas.openxmlformats.org/officeDocument/2006/relationships/image" Target="../media/image79.png"/><Relationship Id="rId24" Type="http://schemas.openxmlformats.org/officeDocument/2006/relationships/image" Target="../media/image91.png"/><Relationship Id="rId5" Type="http://schemas.openxmlformats.org/officeDocument/2006/relationships/hyperlink" Target="http://www.google.com.mx/imgres?imgurl=http://c.markosweb.com/screenshots/5/7/5/57500.jpg&amp;imgrefurl=http://www.markosweb.com/hosting/Sixsigma+Networks+Mexico/&amp;usg=__g0tloEiscWT__OSyTXnKegvcZIs=&amp;h=252&amp;w=336&amp;sz=29&amp;hl=es&amp;start=1&amp;um=1&amp;itbs=1&amp;tbnid=SBLbahb3l6gTJM:&amp;tbnh=89&amp;tbnw=119&amp;prev=/images?q=COMPRANET+5.0&amp;um=1&amp;hl=es&amp;sa=G&amp;rlz=1R2ADRA_esMX352&amp;tbs=isch:1" TargetMode="External"/><Relationship Id="rId15" Type="http://schemas.openxmlformats.org/officeDocument/2006/relationships/image" Target="../media/image83.jpeg"/><Relationship Id="rId23" Type="http://schemas.openxmlformats.org/officeDocument/2006/relationships/image" Target="../media/image90.png"/><Relationship Id="rId28" Type="http://schemas.openxmlformats.org/officeDocument/2006/relationships/image" Target="../media/image95.jpeg"/><Relationship Id="rId10" Type="http://schemas.openxmlformats.org/officeDocument/2006/relationships/image" Target="../media/image78.png"/><Relationship Id="rId19" Type="http://schemas.openxmlformats.org/officeDocument/2006/relationships/image" Target="../media/image86.png"/><Relationship Id="rId4" Type="http://schemas.openxmlformats.org/officeDocument/2006/relationships/hyperlink" Target="http://www.google.com.mx/imgres?imgurl=http://www.cenavece.salud.gob.mx/emergencias/imgs/IMAGES-NEW/logo_salud_07-2.jpg&amp;imgrefurl=http://www.cenavece.salud.gob.mx/emergencias/interior/flu-sitios.htm&amp;usg=__tvKXcjGhWZhGUBSpf7w3N7jgqDI=&amp;h=686&amp;w=1269&amp;sz=66&amp;hl=es&amp;start=1&amp;um=1&amp;itbs=1&amp;tbnid=4NgAsdeShMCyOM:&amp;tbnh=81&amp;tbnw=150&amp;prev=/images?q=secretaria+de+salud&amp;um=1&amp;hl=es&amp;rlz=1R2ADRA_esMX352&amp;tbs=isch:1" TargetMode="External"/><Relationship Id="rId9" Type="http://schemas.openxmlformats.org/officeDocument/2006/relationships/image" Target="../media/image77.png"/><Relationship Id="rId14" Type="http://schemas.openxmlformats.org/officeDocument/2006/relationships/image" Target="../media/image82.jpeg"/><Relationship Id="rId22" Type="http://schemas.openxmlformats.org/officeDocument/2006/relationships/image" Target="../media/image89.png"/><Relationship Id="rId27" Type="http://schemas.openxmlformats.org/officeDocument/2006/relationships/image" Target="../media/image94.jpeg"/><Relationship Id="rId30" Type="http://schemas.openxmlformats.org/officeDocument/2006/relationships/image" Target="../media/image56.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3474" y="1905000"/>
            <a:ext cx="9212073" cy="2893100"/>
          </a:xfrm>
          <a:prstGeom prst="rect">
            <a:avLst/>
          </a:prstGeom>
          <a:noFill/>
        </p:spPr>
        <p:txBody>
          <a:bodyPr wrap="none" rtlCol="0">
            <a:spAutoFit/>
          </a:bodyPr>
          <a:lstStyle/>
          <a:p>
            <a:pPr algn="ctr"/>
            <a:r>
              <a:rPr lang="es-MX" sz="4000" b="1" i="1" dirty="0" smtClean="0"/>
              <a:t>"Importancia del acceso de las </a:t>
            </a:r>
            <a:r>
              <a:rPr lang="es-MX" sz="4000" b="1" i="1" dirty="0" err="1" smtClean="0"/>
              <a:t>Mipymes</a:t>
            </a:r>
            <a:r>
              <a:rPr lang="es-MX" sz="4000" b="1" i="1" dirty="0" smtClean="0"/>
              <a:t> a </a:t>
            </a:r>
          </a:p>
          <a:p>
            <a:pPr algn="ctr"/>
            <a:r>
              <a:rPr lang="es-MX" sz="4000" b="1" i="1" dirty="0" smtClean="0"/>
              <a:t>las Compras </a:t>
            </a:r>
            <a:r>
              <a:rPr lang="es-MX" sz="4000" b="1" i="1" dirty="0" smtClean="0"/>
              <a:t>Públicas“</a:t>
            </a:r>
          </a:p>
          <a:p>
            <a:pPr algn="ctr"/>
            <a:endParaRPr lang="es-MX" sz="1400" b="1" i="1" dirty="0" smtClean="0"/>
          </a:p>
          <a:p>
            <a:pPr algn="ctr">
              <a:lnSpc>
                <a:spcPct val="100000"/>
              </a:lnSpc>
              <a:spcBef>
                <a:spcPts val="0"/>
              </a:spcBef>
            </a:pPr>
            <a:r>
              <a:rPr lang="es-MX" sz="1600" b="1" dirty="0" smtClean="0"/>
              <a:t>18 de Noviembre de 2013. </a:t>
            </a:r>
          </a:p>
          <a:p>
            <a:pPr algn="ctr">
              <a:lnSpc>
                <a:spcPct val="100000"/>
              </a:lnSpc>
              <a:spcBef>
                <a:spcPts val="0"/>
              </a:spcBef>
            </a:pPr>
            <a:r>
              <a:rPr lang="es-MX" sz="1600" b="1" dirty="0" smtClean="0"/>
              <a:t>Santo Domingo - República Dominicana</a:t>
            </a:r>
          </a:p>
          <a:p>
            <a:pPr algn="ctr">
              <a:lnSpc>
                <a:spcPct val="100000"/>
              </a:lnSpc>
              <a:spcBef>
                <a:spcPts val="0"/>
              </a:spcBef>
            </a:pPr>
            <a:endParaRPr lang="es-MX" sz="1600" i="1" dirty="0"/>
          </a:p>
          <a:p>
            <a:pPr algn="ctr"/>
            <a:r>
              <a:rPr lang="es-MX" sz="4000" i="1" dirty="0" smtClean="0">
                <a:solidFill>
                  <a:srgbClr val="002060"/>
                </a:solidFill>
              </a:rPr>
              <a:t>Por Miguel Villegas Lerdo de Tejada</a:t>
            </a:r>
            <a:endParaRPr lang="es-MX" sz="4000" i="1" dirty="0">
              <a:solidFill>
                <a:srgbClr val="002060"/>
              </a:solidFill>
            </a:endParaRPr>
          </a:p>
        </p:txBody>
      </p:sp>
      <p:grpSp>
        <p:nvGrpSpPr>
          <p:cNvPr id="2" name="Group 1"/>
          <p:cNvGrpSpPr/>
          <p:nvPr/>
        </p:nvGrpSpPr>
        <p:grpSpPr>
          <a:xfrm>
            <a:off x="537844" y="431800"/>
            <a:ext cx="7925435" cy="5788025"/>
            <a:chOff x="537844" y="431800"/>
            <a:chExt cx="7925435" cy="5788025"/>
          </a:xfrm>
        </p:grpSpPr>
        <p:grpSp>
          <p:nvGrpSpPr>
            <p:cNvPr id="7" name="Group 6"/>
            <p:cNvGrpSpPr/>
            <p:nvPr/>
          </p:nvGrpSpPr>
          <p:grpSpPr>
            <a:xfrm>
              <a:off x="1905000" y="5638800"/>
              <a:ext cx="5486400" cy="581025"/>
              <a:chOff x="0" y="0"/>
              <a:chExt cx="5486400" cy="581025"/>
            </a:xfrm>
          </p:grpSpPr>
          <p:grpSp>
            <p:nvGrpSpPr>
              <p:cNvPr id="8" name="Group 7"/>
              <p:cNvGrpSpPr>
                <a:grpSpLocks/>
              </p:cNvGrpSpPr>
              <p:nvPr/>
            </p:nvGrpSpPr>
            <p:grpSpPr bwMode="auto">
              <a:xfrm>
                <a:off x="0" y="0"/>
                <a:ext cx="5486400" cy="557530"/>
                <a:chOff x="1987" y="14602"/>
                <a:chExt cx="8640" cy="878"/>
              </a:xfrm>
            </p:grpSpPr>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 y="14699"/>
                  <a:ext cx="3010" cy="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 y="14602"/>
                  <a:ext cx="2705" cy="87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http://www.minvivienda.gov.co/Vivienda/Desarrollo%20urbano%20y%20territorial/Mejoramiento%20Integral%20de%20Barrios/PublishingImages/LogoBI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75" y="0"/>
                <a:ext cx="1095375" cy="581025"/>
              </a:xfrm>
              <a:prstGeom prst="rect">
                <a:avLst/>
              </a:prstGeom>
              <a:noFill/>
              <a:ln>
                <a:noFill/>
              </a:ln>
            </p:spPr>
          </p:pic>
        </p:gr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37844" y="431800"/>
              <a:ext cx="7925435" cy="990600"/>
            </a:xfrm>
            <a:prstGeom prst="rect">
              <a:avLst/>
            </a:prstGeom>
            <a:noFill/>
          </p:spPr>
        </p:pic>
      </p:grpSp>
    </p:spTree>
    <p:extLst>
      <p:ext uri="{BB962C8B-B14F-4D97-AF65-F5344CB8AC3E}">
        <p14:creationId xmlns:p14="http://schemas.microsoft.com/office/powerpoint/2010/main" val="180990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392" y="757991"/>
            <a:ext cx="7543800" cy="570297"/>
          </a:xfrm>
        </p:spPr>
        <p:txBody>
          <a:bodyPr>
            <a:normAutofit fontScale="90000"/>
          </a:bodyPr>
          <a:lstStyle/>
          <a:p>
            <a:r>
              <a:rPr lang="es-MX" sz="3200" dirty="0">
                <a:solidFill>
                  <a:srgbClr val="000078"/>
                </a:solidFill>
                <a:latin typeface="Impact" panose="020B0806030902050204" pitchFamily="34" charset="0"/>
                <a:ea typeface="+mn-ea"/>
                <a:cs typeface="+mn-cs"/>
              </a:rPr>
              <a:t>Problemática que enfrentan las MIPYMES</a:t>
            </a:r>
          </a:p>
        </p:txBody>
      </p:sp>
      <p:sp>
        <p:nvSpPr>
          <p:cNvPr id="6" name="CuadroTexto 5"/>
          <p:cNvSpPr txBox="1"/>
          <p:nvPr/>
        </p:nvSpPr>
        <p:spPr>
          <a:xfrm>
            <a:off x="1138625" y="6251919"/>
            <a:ext cx="6812615"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Fan, Q., </a:t>
            </a:r>
            <a:r>
              <a:rPr lang="es-MX" sz="1200" dirty="0" err="1">
                <a:latin typeface="Arial" panose="020B0604020202020204" pitchFamily="34" charset="0"/>
                <a:cs typeface="Arial" panose="020B0604020202020204" pitchFamily="34" charset="0"/>
              </a:rPr>
              <a:t>Criscuolo</a:t>
            </a:r>
            <a:r>
              <a:rPr lang="es-MX" sz="1200" dirty="0">
                <a:latin typeface="Arial" panose="020B0604020202020204" pitchFamily="34" charset="0"/>
                <a:cs typeface="Arial" panose="020B0604020202020204" pitchFamily="34" charset="0"/>
              </a:rPr>
              <a:t>, A. e </a:t>
            </a:r>
            <a:r>
              <a:rPr lang="es-MX" sz="1200" dirty="0" err="1">
                <a:latin typeface="Arial" panose="020B0604020202020204" pitchFamily="34" charset="0"/>
                <a:cs typeface="Arial" panose="020B0604020202020204" pitchFamily="34" charset="0"/>
              </a:rPr>
              <a:t>Ilieva-Hamel</a:t>
            </a:r>
            <a:r>
              <a:rPr lang="es-MX" sz="1200" dirty="0">
                <a:latin typeface="Arial" panose="020B0604020202020204" pitchFamily="34" charset="0"/>
                <a:cs typeface="Arial" panose="020B0604020202020204" pitchFamily="34" charset="0"/>
              </a:rPr>
              <a:t>, I., (2005) </a:t>
            </a:r>
            <a:r>
              <a:rPr lang="es-MX" sz="1200" i="1" dirty="0">
                <a:latin typeface="Arial" panose="020B0604020202020204" pitchFamily="34" charset="0"/>
                <a:cs typeface="Arial" panose="020B0604020202020204" pitchFamily="34" charset="0"/>
              </a:rPr>
              <a:t>A </a:t>
            </a:r>
            <a:r>
              <a:rPr lang="es-MX" sz="1200" i="1" dirty="0" err="1">
                <a:latin typeface="Arial" panose="020B0604020202020204" pitchFamily="34" charset="0"/>
                <a:cs typeface="Arial" panose="020B0604020202020204" pitchFamily="34" charset="0"/>
              </a:rPr>
              <a:t>Better</a:t>
            </a:r>
            <a:r>
              <a:rPr lang="es-MX" sz="1200" i="1" dirty="0">
                <a:latin typeface="Arial" panose="020B0604020202020204" pitchFamily="34" charset="0"/>
                <a:cs typeface="Arial" panose="020B0604020202020204" pitchFamily="34" charset="0"/>
              </a:rPr>
              <a:t> </a:t>
            </a:r>
            <a:r>
              <a:rPr lang="es-MX" sz="1200" i="1" dirty="0" err="1">
                <a:latin typeface="Arial" panose="020B0604020202020204" pitchFamily="34" charset="0"/>
                <a:cs typeface="Arial" panose="020B0604020202020204" pitchFamily="34" charset="0"/>
              </a:rPr>
              <a:t>Investment</a:t>
            </a:r>
            <a:r>
              <a:rPr lang="es-MX" sz="1200" i="1" dirty="0">
                <a:latin typeface="Arial" panose="020B0604020202020204" pitchFamily="34" charset="0"/>
                <a:cs typeface="Arial" panose="020B0604020202020204" pitchFamily="34" charset="0"/>
              </a:rPr>
              <a:t> </a:t>
            </a:r>
            <a:r>
              <a:rPr lang="es-MX" sz="1200" i="1" dirty="0" err="1">
                <a:latin typeface="Arial" panose="020B0604020202020204" pitchFamily="34" charset="0"/>
                <a:cs typeface="Arial" panose="020B0604020202020204" pitchFamily="34" charset="0"/>
              </a:rPr>
              <a:t>Climate</a:t>
            </a:r>
            <a:r>
              <a:rPr lang="es-MX" sz="1200" i="1" dirty="0">
                <a:latin typeface="Arial" panose="020B0604020202020204" pitchFamily="34" charset="0"/>
                <a:cs typeface="Arial" panose="020B0604020202020204" pitchFamily="34" charset="0"/>
              </a:rPr>
              <a:t> </a:t>
            </a:r>
            <a:r>
              <a:rPr lang="es-MX" sz="1200" i="1" dirty="0" err="1">
                <a:latin typeface="Arial" panose="020B0604020202020204" pitchFamily="34" charset="0"/>
                <a:cs typeface="Arial" panose="020B0604020202020204" pitchFamily="34" charset="0"/>
              </a:rPr>
              <a:t>for</a:t>
            </a:r>
            <a:r>
              <a:rPr lang="es-MX" sz="1200" i="1" dirty="0">
                <a:latin typeface="Arial" panose="020B0604020202020204" pitchFamily="34" charset="0"/>
                <a:cs typeface="Arial" panose="020B0604020202020204" pitchFamily="34" charset="0"/>
              </a:rPr>
              <a:t> </a:t>
            </a:r>
            <a:r>
              <a:rPr lang="es-MX" sz="1200" i="1" dirty="0" err="1">
                <a:latin typeface="Arial" panose="020B0604020202020204" pitchFamily="34" charset="0"/>
                <a:cs typeface="Arial" panose="020B0604020202020204" pitchFamily="34" charset="0"/>
              </a:rPr>
              <a:t>Everyone</a:t>
            </a:r>
            <a:r>
              <a:rPr lang="es-MX" sz="1200" i="1" dirty="0">
                <a:latin typeface="Arial" panose="020B0604020202020204" pitchFamily="34" charset="0"/>
                <a:cs typeface="Arial" panose="020B0604020202020204" pitchFamily="34" charset="0"/>
              </a:rPr>
              <a:t>: "</a:t>
            </a:r>
            <a:r>
              <a:rPr lang="es-MX" sz="1200" i="1" dirty="0" err="1">
                <a:latin typeface="Arial" panose="020B0604020202020204" pitchFamily="34" charset="0"/>
                <a:cs typeface="Arial" panose="020B0604020202020204" pitchFamily="34" charset="0"/>
              </a:rPr>
              <a:t>Whither</a:t>
            </a:r>
            <a:r>
              <a:rPr lang="es-MX" sz="1200" i="1" dirty="0">
                <a:latin typeface="Arial" panose="020B0604020202020204" pitchFamily="34" charset="0"/>
                <a:cs typeface="Arial" panose="020B0604020202020204" pitchFamily="34" charset="0"/>
              </a:rPr>
              <a:t> SME </a:t>
            </a:r>
            <a:r>
              <a:rPr lang="es-MX" sz="1200" i="1" dirty="0" err="1">
                <a:latin typeface="Arial" panose="020B0604020202020204" pitchFamily="34" charset="0"/>
                <a:cs typeface="Arial" panose="020B0604020202020204" pitchFamily="34" charset="0"/>
              </a:rPr>
              <a:t>Policies</a:t>
            </a:r>
            <a:r>
              <a:rPr lang="es-MX" sz="1200" i="1" dirty="0">
                <a:latin typeface="Arial" panose="020B0604020202020204" pitchFamily="34" charset="0"/>
                <a:cs typeface="Arial" panose="020B0604020202020204" pitchFamily="34" charset="0"/>
              </a:rPr>
              <a:t>?"</a:t>
            </a:r>
            <a:r>
              <a:rPr lang="es-MX" sz="1200" dirty="0">
                <a:latin typeface="Arial" panose="020B0604020202020204" pitchFamily="34" charset="0"/>
                <a:cs typeface="Arial" panose="020B0604020202020204" pitchFamily="34" charset="0"/>
              </a:rPr>
              <a:t>, citados en Saavedra, José Jorge (2009), </a:t>
            </a:r>
            <a:r>
              <a:rPr lang="es-MX" sz="1200" i="1" dirty="0" err="1">
                <a:latin typeface="Arial" panose="020B0604020202020204" pitchFamily="34" charset="0"/>
                <a:cs typeface="Arial" panose="020B0604020202020204" pitchFamily="34" charset="0"/>
              </a:rPr>
              <a:t>Strenghtening</a:t>
            </a:r>
            <a:r>
              <a:rPr lang="es-MX" sz="1200" i="1" dirty="0">
                <a:latin typeface="Arial" panose="020B0604020202020204" pitchFamily="34" charset="0"/>
                <a:cs typeface="Arial" panose="020B0604020202020204" pitchFamily="34" charset="0"/>
              </a:rPr>
              <a:t> </a:t>
            </a:r>
            <a:r>
              <a:rPr lang="es-MX" sz="1200" i="1" dirty="0" err="1">
                <a:latin typeface="Arial" panose="020B0604020202020204" pitchFamily="34" charset="0"/>
                <a:cs typeface="Arial" panose="020B0604020202020204" pitchFamily="34" charset="0"/>
              </a:rPr>
              <a:t>the</a:t>
            </a:r>
            <a:r>
              <a:rPr lang="es-MX" sz="1200" i="1" dirty="0">
                <a:latin typeface="Arial" panose="020B0604020202020204" pitchFamily="34" charset="0"/>
                <a:cs typeface="Arial" panose="020B0604020202020204" pitchFamily="34" charset="0"/>
              </a:rPr>
              <a:t>  SME Sector</a:t>
            </a:r>
            <a:r>
              <a:rPr lang="es-MX" sz="1200" dirty="0">
                <a:latin typeface="Arial" panose="020B0604020202020204" pitchFamily="34" charset="0"/>
                <a:cs typeface="Arial" panose="020B0604020202020204" pitchFamily="34" charset="0"/>
              </a:rPr>
              <a:t>, IDB, Port of </a:t>
            </a:r>
            <a:r>
              <a:rPr lang="es-MX" sz="1200" dirty="0" err="1">
                <a:latin typeface="Arial" panose="020B0604020202020204" pitchFamily="34" charset="0"/>
                <a:cs typeface="Arial" panose="020B0604020202020204" pitchFamily="34" charset="0"/>
              </a:rPr>
              <a:t>Spain</a:t>
            </a:r>
            <a:r>
              <a:rPr lang="es-MX" sz="1200" dirty="0">
                <a:latin typeface="Arial" panose="020B0604020202020204" pitchFamily="34" charset="0"/>
                <a:cs typeface="Arial" panose="020B0604020202020204" pitchFamily="34" charset="0"/>
              </a:rPr>
              <a:t>.</a:t>
            </a:r>
          </a:p>
        </p:txBody>
      </p:sp>
      <p:sp>
        <p:nvSpPr>
          <p:cNvPr id="9" name="Marcador de contenido 2"/>
          <p:cNvSpPr txBox="1">
            <a:spLocks/>
          </p:cNvSpPr>
          <p:nvPr/>
        </p:nvSpPr>
        <p:spPr>
          <a:xfrm>
            <a:off x="958151" y="1814501"/>
            <a:ext cx="6593263" cy="4182036"/>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lvl="1" indent="-341313" algn="just">
              <a:spcBef>
                <a:spcPts val="600"/>
              </a:spcBef>
              <a:spcAft>
                <a:spcPts val="1000"/>
              </a:spcAft>
              <a:buFont typeface="Arial" panose="020B0604020202020204" pitchFamily="34" charset="0"/>
              <a:buChar char="•"/>
            </a:pPr>
            <a:r>
              <a:rPr lang="es-MX" sz="2800" b="1" dirty="0">
                <a:cs typeface="Arial" panose="020B0604020202020204" pitchFamily="34" charset="0"/>
              </a:rPr>
              <a:t>Alto costo de hacer negocios. </a:t>
            </a:r>
            <a:r>
              <a:rPr lang="es-MX" sz="2200" dirty="0">
                <a:cs typeface="Arial" panose="020B0604020202020204" pitchFamily="34" charset="0"/>
              </a:rPr>
              <a:t>El tamaño de la firma no está determinado solo por sus patrones de consumo, su dotación de recursos y tecnología, sino también por el grado de </a:t>
            </a:r>
            <a:r>
              <a:rPr lang="es-MX" sz="2200" b="1" dirty="0">
                <a:cs typeface="Arial" panose="020B0604020202020204" pitchFamily="34" charset="0"/>
              </a:rPr>
              <a:t>competencia en el mercado, </a:t>
            </a:r>
            <a:r>
              <a:rPr lang="es-MX" sz="2200" dirty="0">
                <a:cs typeface="Arial" panose="020B0604020202020204" pitchFamily="34" charset="0"/>
              </a:rPr>
              <a:t>el </a:t>
            </a:r>
            <a:r>
              <a:rPr lang="es-MX" sz="2200" b="1" dirty="0">
                <a:cs typeface="Arial" panose="020B0604020202020204" pitchFamily="34" charset="0"/>
              </a:rPr>
              <a:t>entorno legal y regulatorio </a:t>
            </a:r>
            <a:r>
              <a:rPr lang="es-MX" sz="2200" dirty="0">
                <a:cs typeface="Arial" panose="020B0604020202020204" pitchFamily="34" charset="0"/>
              </a:rPr>
              <a:t>y la </a:t>
            </a:r>
            <a:r>
              <a:rPr lang="es-MX" sz="2200" b="1" dirty="0">
                <a:cs typeface="Arial" panose="020B0604020202020204" pitchFamily="34" charset="0"/>
              </a:rPr>
              <a:t>disponibilidad de crédito</a:t>
            </a:r>
            <a:r>
              <a:rPr lang="es-MX" sz="2200" b="1" dirty="0" smtClean="0">
                <a:cs typeface="Arial" panose="020B0604020202020204" pitchFamily="34" charset="0"/>
              </a:rPr>
              <a:t>.</a:t>
            </a:r>
            <a:endParaRPr lang="es-MX" sz="2200" baseline="30000" dirty="0">
              <a:cs typeface="Arial" panose="020B0604020202020204" pitchFamily="34" charset="0"/>
            </a:endParaRPr>
          </a:p>
          <a:p>
            <a:pPr marL="541338" lvl="1" indent="-341313" algn="just">
              <a:spcBef>
                <a:spcPts val="600"/>
              </a:spcBef>
              <a:spcAft>
                <a:spcPts val="1000"/>
              </a:spcAft>
              <a:buFont typeface="Arial" panose="020B0604020202020204" pitchFamily="34" charset="0"/>
              <a:buChar char="•"/>
            </a:pPr>
            <a:r>
              <a:rPr lang="es-MX" sz="2200" dirty="0">
                <a:cs typeface="Arial" panose="020B0604020202020204" pitchFamily="34" charset="0"/>
              </a:rPr>
              <a:t>Las PYMES enfrentan varias </a:t>
            </a:r>
            <a:r>
              <a:rPr lang="es-MX" sz="2800" b="1" dirty="0">
                <a:cs typeface="Arial" panose="020B0604020202020204" pitchFamily="34" charset="0"/>
              </a:rPr>
              <a:t>desventajas institucionales </a:t>
            </a:r>
            <a:r>
              <a:rPr lang="es-MX" sz="2800" dirty="0">
                <a:cs typeface="Arial" panose="020B0604020202020204" pitchFamily="34" charset="0"/>
              </a:rPr>
              <a:t>y </a:t>
            </a:r>
            <a:r>
              <a:rPr lang="es-MX" sz="2800" b="1" dirty="0">
                <a:cs typeface="Arial" panose="020B0604020202020204" pitchFamily="34" charset="0"/>
              </a:rPr>
              <a:t>de mercado</a:t>
            </a:r>
            <a:r>
              <a:rPr lang="es-MX" sz="2800" dirty="0">
                <a:cs typeface="Arial" panose="020B0604020202020204" pitchFamily="34" charset="0"/>
              </a:rPr>
              <a:t> </a:t>
            </a:r>
            <a:r>
              <a:rPr lang="es-MX" sz="2200" dirty="0">
                <a:cs typeface="Arial" panose="020B0604020202020204" pitchFamily="34" charset="0"/>
              </a:rPr>
              <a:t>debido a su tamaño, incluyendo: costos fijos desproporcionadamente altos para tener acceso a mercados e información y restricciones de crédito</a:t>
            </a:r>
            <a:r>
              <a:rPr lang="es-MX" sz="2200" dirty="0" smtClean="0">
                <a:cs typeface="Arial" panose="020B0604020202020204" pitchFamily="34" charset="0"/>
              </a:rPr>
              <a:t>.</a:t>
            </a:r>
            <a:endParaRPr lang="es-MX" sz="2200" dirty="0">
              <a:cs typeface="Arial" panose="020B0604020202020204" pitchFamily="34" charset="0"/>
            </a:endParaRPr>
          </a:p>
          <a:p>
            <a:pPr marL="541338" lvl="1" indent="-341313" algn="just">
              <a:spcBef>
                <a:spcPts val="600"/>
              </a:spcBef>
              <a:spcAft>
                <a:spcPts val="1000"/>
              </a:spcAft>
              <a:buFont typeface="Arial" panose="020B0604020202020204" pitchFamily="34" charset="0"/>
              <a:buChar char="•"/>
            </a:pPr>
            <a:r>
              <a:rPr lang="es-MX" sz="2200" dirty="0">
                <a:cs typeface="Arial" panose="020B0604020202020204" pitchFamily="34" charset="0"/>
              </a:rPr>
              <a:t>Su capacidad instalada también está limitada, al igual que su acceso a capacitación, investigación y desarrollo para detonar su crecimiento.</a:t>
            </a:r>
          </a:p>
          <a:p>
            <a:pPr marL="541338" lvl="1" indent="-341313" algn="just">
              <a:spcBef>
                <a:spcPts val="600"/>
              </a:spcBef>
              <a:spcAft>
                <a:spcPts val="1000"/>
              </a:spcAft>
              <a:buFont typeface="Arial" panose="020B0604020202020204" pitchFamily="34" charset="0"/>
              <a:buChar char="•"/>
            </a:pPr>
            <a:endParaRPr lang="es-MX" sz="2200" baseline="30000" dirty="0">
              <a:cs typeface="Arial" panose="020B0604020202020204" pitchFamily="34" charset="0"/>
            </a:endParaRPr>
          </a:p>
        </p:txBody>
      </p:sp>
    </p:spTree>
    <p:extLst>
      <p:ext uri="{BB962C8B-B14F-4D97-AF65-F5344CB8AC3E}">
        <p14:creationId xmlns:p14="http://schemas.microsoft.com/office/powerpoint/2010/main" val="3519849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65696" y="6291099"/>
            <a:ext cx="6812615" cy="461665"/>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Banco Interamericano de Desarrollo (2002), </a:t>
            </a:r>
            <a:r>
              <a:rPr lang="es-MX" sz="1200" i="1" dirty="0">
                <a:latin typeface="Arial" panose="020B0604020202020204" pitchFamily="34" charset="0"/>
                <a:cs typeface="Arial" panose="020B0604020202020204" pitchFamily="34" charset="0"/>
              </a:rPr>
              <a:t>Acceso de las pequeñas y medianas empresas al financiamiento</a:t>
            </a:r>
            <a:r>
              <a:rPr lang="es-MX" sz="1200" dirty="0">
                <a:latin typeface="Arial" panose="020B0604020202020204" pitchFamily="34" charset="0"/>
                <a:cs typeface="Arial" panose="020B0604020202020204" pitchFamily="34" charset="0"/>
              </a:rPr>
              <a:t>, Informe de trabajo del Grupo DFC, Washington, D.C.</a:t>
            </a:r>
          </a:p>
        </p:txBody>
      </p:sp>
      <p:sp>
        <p:nvSpPr>
          <p:cNvPr id="9" name="Marcador de contenido 2"/>
          <p:cNvSpPr txBox="1">
            <a:spLocks/>
          </p:cNvSpPr>
          <p:nvPr/>
        </p:nvSpPr>
        <p:spPr>
          <a:xfrm>
            <a:off x="1056877" y="2015784"/>
            <a:ext cx="6603344" cy="3997880"/>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3772" lvl="1" indent="-342900" algn="just">
              <a:spcBef>
                <a:spcPts val="600"/>
              </a:spcBef>
              <a:buFont typeface="Arial" panose="020B0604020202020204" pitchFamily="34" charset="0"/>
              <a:buChar char="•"/>
            </a:pPr>
            <a:r>
              <a:rPr lang="es-MX" sz="2200" dirty="0">
                <a:cs typeface="Arial" panose="020B0604020202020204" pitchFamily="34" charset="0"/>
              </a:rPr>
              <a:t>Existe un desajuste entre la demanda y la oferta de </a:t>
            </a:r>
            <a:r>
              <a:rPr lang="es-MX" sz="2200" b="1" dirty="0">
                <a:cs typeface="Arial" panose="020B0604020202020204" pitchFamily="34" charset="0"/>
              </a:rPr>
              <a:t>financiamiento a las PYMES en América Latina.</a:t>
            </a:r>
          </a:p>
          <a:p>
            <a:pPr marL="493772" lvl="1" indent="-342900" algn="just">
              <a:spcBef>
                <a:spcPts val="600"/>
              </a:spcBef>
              <a:buFont typeface="Arial" panose="020B0604020202020204" pitchFamily="34" charset="0"/>
              <a:buChar char="•"/>
            </a:pPr>
            <a:r>
              <a:rPr lang="es-MX" sz="2200" dirty="0">
                <a:cs typeface="Arial" panose="020B0604020202020204" pitchFamily="34" charset="0"/>
              </a:rPr>
              <a:t>Entre países se observan variaciones: en </a:t>
            </a:r>
            <a:r>
              <a:rPr lang="es-MX" sz="2200" b="1" dirty="0">
                <a:cs typeface="Arial" panose="020B0604020202020204" pitchFamily="34" charset="0"/>
              </a:rPr>
              <a:t>Chile, 72% </a:t>
            </a:r>
            <a:r>
              <a:rPr lang="es-MX" sz="2200" dirty="0">
                <a:cs typeface="Arial" panose="020B0604020202020204" pitchFamily="34" charset="0"/>
              </a:rPr>
              <a:t>de las </a:t>
            </a:r>
            <a:r>
              <a:rPr lang="es-MX" sz="2200" b="1" dirty="0">
                <a:cs typeface="Arial" panose="020B0604020202020204" pitchFamily="34" charset="0"/>
              </a:rPr>
              <a:t>PYMES</a:t>
            </a:r>
            <a:r>
              <a:rPr lang="es-MX" sz="2200" dirty="0">
                <a:cs typeface="Arial" panose="020B0604020202020204" pitchFamily="34" charset="0"/>
              </a:rPr>
              <a:t> tienen acceso al </a:t>
            </a:r>
            <a:r>
              <a:rPr lang="es-MX" sz="2200" b="1" dirty="0">
                <a:cs typeface="Arial" panose="020B0604020202020204" pitchFamily="34" charset="0"/>
              </a:rPr>
              <a:t>crédito, </a:t>
            </a:r>
            <a:r>
              <a:rPr lang="es-MX" sz="2200" dirty="0">
                <a:cs typeface="Arial" panose="020B0604020202020204" pitchFamily="34" charset="0"/>
              </a:rPr>
              <a:t>mientras que en </a:t>
            </a:r>
            <a:r>
              <a:rPr lang="es-MX" sz="2200" b="1" dirty="0">
                <a:cs typeface="Arial" panose="020B0604020202020204" pitchFamily="34" charset="0"/>
              </a:rPr>
              <a:t>Argentina</a:t>
            </a:r>
            <a:r>
              <a:rPr lang="es-MX" sz="2200" dirty="0">
                <a:cs typeface="Arial" panose="020B0604020202020204" pitchFamily="34" charset="0"/>
              </a:rPr>
              <a:t> y </a:t>
            </a:r>
            <a:r>
              <a:rPr lang="es-MX" sz="2200" b="1" dirty="0">
                <a:cs typeface="Arial" panose="020B0604020202020204" pitchFamily="34" charset="0"/>
              </a:rPr>
              <a:t>México</a:t>
            </a:r>
            <a:r>
              <a:rPr lang="es-MX" sz="2200" dirty="0">
                <a:cs typeface="Arial" panose="020B0604020202020204" pitchFamily="34" charset="0"/>
              </a:rPr>
              <a:t> </a:t>
            </a:r>
            <a:r>
              <a:rPr lang="es-MX" sz="2200" b="1" dirty="0">
                <a:cs typeface="Arial" panose="020B0604020202020204" pitchFamily="34" charset="0"/>
              </a:rPr>
              <a:t>menos de la mitad</a:t>
            </a:r>
            <a:r>
              <a:rPr lang="es-MX" sz="2200" dirty="0">
                <a:cs typeface="Arial" panose="020B0604020202020204" pitchFamily="34" charset="0"/>
              </a:rPr>
              <a:t> tienen acceso. En </a:t>
            </a:r>
            <a:r>
              <a:rPr lang="es-MX" sz="2200" b="1" dirty="0">
                <a:cs typeface="Arial" panose="020B0604020202020204" pitchFamily="34" charset="0"/>
              </a:rPr>
              <a:t>Estados Unidos,</a:t>
            </a:r>
            <a:r>
              <a:rPr lang="es-MX" sz="2200" dirty="0">
                <a:cs typeface="Arial" panose="020B0604020202020204" pitchFamily="34" charset="0"/>
              </a:rPr>
              <a:t> sólo </a:t>
            </a:r>
            <a:r>
              <a:rPr lang="es-MX" sz="2200" b="1" dirty="0">
                <a:cs typeface="Arial" panose="020B0604020202020204" pitchFamily="34" charset="0"/>
              </a:rPr>
              <a:t>33%</a:t>
            </a:r>
            <a:r>
              <a:rPr lang="es-MX" sz="2200" dirty="0">
                <a:cs typeface="Arial" panose="020B0604020202020204" pitchFamily="34" charset="0"/>
              </a:rPr>
              <a:t> de las empresas con </a:t>
            </a:r>
            <a:r>
              <a:rPr lang="es-MX" sz="2200" b="1" dirty="0">
                <a:cs typeface="Arial" panose="020B0604020202020204" pitchFamily="34" charset="0"/>
              </a:rPr>
              <a:t>1 empleado</a:t>
            </a:r>
            <a:r>
              <a:rPr lang="es-MX" sz="2200" dirty="0">
                <a:cs typeface="Arial" panose="020B0604020202020204" pitchFamily="34" charset="0"/>
              </a:rPr>
              <a:t> declaran utilizar crédito, pero </a:t>
            </a:r>
            <a:r>
              <a:rPr lang="es-MX" sz="2200" b="1" dirty="0">
                <a:cs typeface="Arial" panose="020B0604020202020204" pitchFamily="34" charset="0"/>
              </a:rPr>
              <a:t>92%</a:t>
            </a:r>
            <a:r>
              <a:rPr lang="es-MX" sz="2200" dirty="0">
                <a:cs typeface="Arial" panose="020B0604020202020204" pitchFamily="34" charset="0"/>
              </a:rPr>
              <a:t> de las </a:t>
            </a:r>
            <a:r>
              <a:rPr lang="es-MX" sz="2200" b="1" dirty="0">
                <a:cs typeface="Arial" panose="020B0604020202020204" pitchFamily="34" charset="0"/>
              </a:rPr>
              <a:t>pequeñas y medianas</a:t>
            </a:r>
            <a:r>
              <a:rPr lang="es-MX" sz="2200" dirty="0">
                <a:cs typeface="Arial" panose="020B0604020202020204" pitchFamily="34" charset="0"/>
              </a:rPr>
              <a:t> no tienen problemas.</a:t>
            </a:r>
          </a:p>
          <a:p>
            <a:pPr marL="493772" lvl="1" indent="-342900" algn="just">
              <a:spcBef>
                <a:spcPts val="600"/>
              </a:spcBef>
              <a:buFont typeface="Arial" panose="020B0604020202020204" pitchFamily="34" charset="0"/>
              <a:buChar char="•"/>
            </a:pPr>
            <a:r>
              <a:rPr lang="es-MX" sz="2200" dirty="0">
                <a:cs typeface="Arial" panose="020B0604020202020204" pitchFamily="34" charset="0"/>
              </a:rPr>
              <a:t>Las condiciones de acceso al crédito son poco competitivas internacionalmente en todos los países de la región: altas tasas (hasta el doble que para grandes empresas), plazos cortos y exigencias elevadas de garantías.</a:t>
            </a:r>
          </a:p>
        </p:txBody>
      </p:sp>
      <p:sp>
        <p:nvSpPr>
          <p:cNvPr id="5" name="Título 1"/>
          <p:cNvSpPr txBox="1">
            <a:spLocks/>
          </p:cNvSpPr>
          <p:nvPr/>
        </p:nvSpPr>
        <p:spPr>
          <a:xfrm>
            <a:off x="606392" y="818149"/>
            <a:ext cx="7543800" cy="5702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Problemática que enfrentan las MIPYMES</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469557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463" y="721896"/>
            <a:ext cx="7543800" cy="558265"/>
          </a:xfrm>
        </p:spPr>
        <p:txBody>
          <a:bodyPr>
            <a:normAutofit fontScale="90000"/>
          </a:bodyPr>
          <a:lstStyle/>
          <a:p>
            <a:r>
              <a:rPr lang="es-MX" sz="3200" dirty="0">
                <a:solidFill>
                  <a:srgbClr val="000078"/>
                </a:solidFill>
                <a:latin typeface="Impact" panose="020B0806030902050204" pitchFamily="34" charset="0"/>
                <a:ea typeface="+mn-ea"/>
                <a:cs typeface="+mn-cs"/>
              </a:rPr>
              <a:t>Problemática que enfrentan las MIPYMES</a:t>
            </a:r>
          </a:p>
        </p:txBody>
      </p:sp>
      <p:sp>
        <p:nvSpPr>
          <p:cNvPr id="6" name="CuadroTexto 5"/>
          <p:cNvSpPr txBox="1"/>
          <p:nvPr/>
        </p:nvSpPr>
        <p:spPr>
          <a:xfrm>
            <a:off x="1236292" y="6196859"/>
            <a:ext cx="6812615" cy="461665"/>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Banco Interamericano de Desarrollo (2002), </a:t>
            </a:r>
            <a:r>
              <a:rPr lang="es-MX" sz="1200" i="1" dirty="0">
                <a:latin typeface="Arial" panose="020B0604020202020204" pitchFamily="34" charset="0"/>
                <a:cs typeface="Arial" panose="020B0604020202020204" pitchFamily="34" charset="0"/>
              </a:rPr>
              <a:t>Acceso de las pequeñas y medianas empresas al financiamiento</a:t>
            </a:r>
            <a:r>
              <a:rPr lang="es-MX" sz="1200" dirty="0">
                <a:latin typeface="Arial" panose="020B0604020202020204" pitchFamily="34" charset="0"/>
                <a:cs typeface="Arial" panose="020B0604020202020204" pitchFamily="34" charset="0"/>
              </a:rPr>
              <a:t>, Informe de trabajo del Grupo DFC, Washington, D.C.</a:t>
            </a:r>
          </a:p>
        </p:txBody>
      </p:sp>
      <p:sp>
        <p:nvSpPr>
          <p:cNvPr id="9" name="Marcador de contenido 2"/>
          <p:cNvSpPr txBox="1">
            <a:spLocks/>
          </p:cNvSpPr>
          <p:nvPr/>
        </p:nvSpPr>
        <p:spPr>
          <a:xfrm>
            <a:off x="1236292" y="1838143"/>
            <a:ext cx="6542832" cy="458954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3772" lvl="1" indent="-342900" algn="just">
              <a:spcBef>
                <a:spcPts val="600"/>
              </a:spcBef>
              <a:buFont typeface="Arial" panose="020B0604020202020204" pitchFamily="34" charset="0"/>
              <a:buChar char="•"/>
            </a:pPr>
            <a:r>
              <a:rPr lang="es-MX" sz="2200" dirty="0">
                <a:cs typeface="Arial" panose="020B0604020202020204" pitchFamily="34" charset="0"/>
              </a:rPr>
              <a:t>La severidad de estas condiciones se suele justificar por la morosidad del sector, aunque parece que la banca percibe mayor riesgo del que podría justificarse sólo por la morosidad.</a:t>
            </a:r>
          </a:p>
          <a:p>
            <a:pPr marL="493772" lvl="1" indent="-342900" algn="just">
              <a:spcBef>
                <a:spcPts val="600"/>
              </a:spcBef>
              <a:buFont typeface="Arial" panose="020B0604020202020204" pitchFamily="34" charset="0"/>
              <a:buChar char="•"/>
            </a:pPr>
            <a:r>
              <a:rPr lang="es-MX" sz="2200" dirty="0">
                <a:cs typeface="Arial" panose="020B0604020202020204" pitchFamily="34" charset="0"/>
              </a:rPr>
              <a:t>Entre los </a:t>
            </a:r>
            <a:r>
              <a:rPr lang="es-MX" sz="2200" b="1" dirty="0">
                <a:cs typeface="Arial" panose="020B0604020202020204" pitchFamily="34" charset="0"/>
              </a:rPr>
              <a:t>obstáculos para acceder al financiamiento </a:t>
            </a:r>
            <a:r>
              <a:rPr lang="es-MX" sz="2200" dirty="0">
                <a:cs typeface="Arial" panose="020B0604020202020204" pitchFamily="34" charset="0"/>
              </a:rPr>
              <a:t>están, por el lado de la </a:t>
            </a:r>
            <a:r>
              <a:rPr lang="es-MX" sz="2200" b="1" dirty="0">
                <a:cs typeface="Arial" panose="020B0604020202020204" pitchFamily="34" charset="0"/>
              </a:rPr>
              <a:t>demanda: </a:t>
            </a:r>
            <a:r>
              <a:rPr lang="es-MX" sz="2200" dirty="0">
                <a:cs typeface="Arial" panose="020B0604020202020204" pitchFamily="34" charset="0"/>
              </a:rPr>
              <a:t>alto costo del crédito, falta de confianza de los bancos respecto a los proyectos, exceso de burocracia en los IF, petición de excesivas garantías, escasez de crédito bancario.</a:t>
            </a:r>
          </a:p>
          <a:p>
            <a:pPr marL="493772" lvl="1" indent="-342900" algn="just">
              <a:spcBef>
                <a:spcPts val="600"/>
              </a:spcBef>
              <a:buFont typeface="Arial" panose="020B0604020202020204" pitchFamily="34" charset="0"/>
              <a:buChar char="•"/>
            </a:pPr>
            <a:r>
              <a:rPr lang="es-MX" sz="2200" dirty="0">
                <a:cs typeface="Arial" panose="020B0604020202020204" pitchFamily="34" charset="0"/>
              </a:rPr>
              <a:t>Por el lado de la </a:t>
            </a:r>
            <a:r>
              <a:rPr lang="es-MX" sz="2200" b="1" dirty="0">
                <a:cs typeface="Arial" panose="020B0604020202020204" pitchFamily="34" charset="0"/>
              </a:rPr>
              <a:t>oferta:</a:t>
            </a:r>
            <a:r>
              <a:rPr lang="es-MX" sz="2200" dirty="0">
                <a:cs typeface="Arial" panose="020B0604020202020204" pitchFamily="34" charset="0"/>
              </a:rPr>
              <a:t> altos costos de transacción de las operaciones pequeñas, falta de transparencia contable, costo de obtención de información adecuada, percepción de alto riesgo, falta de garantías suficientes, exigencia por normativa prudencial de provisionar los créditos.</a:t>
            </a:r>
          </a:p>
        </p:txBody>
      </p:sp>
    </p:spTree>
    <p:extLst>
      <p:ext uri="{BB962C8B-B14F-4D97-AF65-F5344CB8AC3E}">
        <p14:creationId xmlns:p14="http://schemas.microsoft.com/office/powerpoint/2010/main" val="596886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519551" y="275975"/>
            <a:ext cx="5843776" cy="5820432"/>
          </a:xfrm>
          <a:prstGeom prst="rect">
            <a:avLst/>
          </a:prstGeom>
        </p:spPr>
      </p:pic>
      <p:sp>
        <p:nvSpPr>
          <p:cNvPr id="6" name="Rectángulo 5"/>
          <p:cNvSpPr/>
          <p:nvPr/>
        </p:nvSpPr>
        <p:spPr>
          <a:xfrm>
            <a:off x="955288" y="6310799"/>
            <a:ext cx="7170821" cy="461665"/>
          </a:xfrm>
          <a:prstGeom prst="rect">
            <a:avLst/>
          </a:prstGeom>
        </p:spPr>
        <p:txBody>
          <a:bodyPr wrap="square">
            <a:spAutoFit/>
          </a:bodyPr>
          <a:lstStyle/>
          <a:p>
            <a:r>
              <a:rPr lang="es-MX" sz="1200" b="1" dirty="0"/>
              <a:t>Fuente</a:t>
            </a:r>
            <a:r>
              <a:rPr lang="es-MX" sz="1200" dirty="0"/>
              <a:t>: Encuesta realizada por la Comisión Económica para América Latina y el Caribe (CEPAL</a:t>
            </a:r>
            <a:r>
              <a:rPr lang="es-MX" sz="1200" dirty="0" smtClean="0"/>
              <a:t>), el </a:t>
            </a:r>
            <a:r>
              <a:rPr lang="es-MX" sz="1200" dirty="0"/>
              <a:t>Programa AL-INVEST y la Asociación de Cámaras de Comercio e Industria </a:t>
            </a:r>
            <a:r>
              <a:rPr lang="es-MX" sz="1200" dirty="0" smtClean="0"/>
              <a:t>Europeas (</a:t>
            </a:r>
            <a:r>
              <a:rPr lang="es-MX" sz="1200" dirty="0"/>
              <a:t>EUROCHAMBRES), diciembre de 2012.</a:t>
            </a:r>
          </a:p>
        </p:txBody>
      </p:sp>
    </p:spTree>
    <p:extLst>
      <p:ext uri="{BB962C8B-B14F-4D97-AF65-F5344CB8AC3E}">
        <p14:creationId xmlns:p14="http://schemas.microsoft.com/office/powerpoint/2010/main" val="28244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28599" y="334703"/>
            <a:ext cx="5192567" cy="5827628"/>
          </a:xfrm>
          <a:prstGeom prst="rect">
            <a:avLst/>
          </a:prstGeom>
        </p:spPr>
      </p:pic>
      <p:sp>
        <p:nvSpPr>
          <p:cNvPr id="5" name="Rectángulo 4"/>
          <p:cNvSpPr/>
          <p:nvPr/>
        </p:nvSpPr>
        <p:spPr>
          <a:xfrm>
            <a:off x="955288" y="6310799"/>
            <a:ext cx="7170821" cy="461665"/>
          </a:xfrm>
          <a:prstGeom prst="rect">
            <a:avLst/>
          </a:prstGeom>
        </p:spPr>
        <p:txBody>
          <a:bodyPr wrap="square">
            <a:spAutoFit/>
          </a:bodyPr>
          <a:lstStyle/>
          <a:p>
            <a:r>
              <a:rPr lang="es-MX" sz="1200" b="1" dirty="0"/>
              <a:t>Fuente</a:t>
            </a:r>
            <a:r>
              <a:rPr lang="es-MX" sz="1200" dirty="0"/>
              <a:t>: Encuesta realizada por la Comisión Económica para América Latina y el Caribe (CEPAL</a:t>
            </a:r>
            <a:r>
              <a:rPr lang="es-MX" sz="1200" dirty="0" smtClean="0"/>
              <a:t>), el </a:t>
            </a:r>
            <a:r>
              <a:rPr lang="es-MX" sz="1200" dirty="0"/>
              <a:t>Programa AL-INVEST y la Asociación de Cámaras de Comercio e Industria </a:t>
            </a:r>
            <a:r>
              <a:rPr lang="es-MX" sz="1200" dirty="0" smtClean="0"/>
              <a:t>Europeas (</a:t>
            </a:r>
            <a:r>
              <a:rPr lang="es-MX" sz="1200" dirty="0"/>
              <a:t>EUROCHAMBRES), diciembre de 2012.</a:t>
            </a:r>
          </a:p>
        </p:txBody>
      </p:sp>
    </p:spTree>
    <p:extLst>
      <p:ext uri="{BB962C8B-B14F-4D97-AF65-F5344CB8AC3E}">
        <p14:creationId xmlns:p14="http://schemas.microsoft.com/office/powerpoint/2010/main" val="94068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510" y="576346"/>
            <a:ext cx="7543800" cy="534202"/>
          </a:xfrm>
        </p:spPr>
        <p:txBody>
          <a:bodyPr>
            <a:normAutofit fontScale="90000"/>
          </a:bodyPr>
          <a:lstStyle/>
          <a:p>
            <a:r>
              <a:rPr lang="es-MX" sz="3200" dirty="0">
                <a:solidFill>
                  <a:srgbClr val="000078"/>
                </a:solidFill>
                <a:latin typeface="Impact" panose="020B0806030902050204" pitchFamily="34" charset="0"/>
                <a:ea typeface="+mn-ea"/>
                <a:cs typeface="+mn-cs"/>
              </a:rPr>
              <a:t>Ejemplos de instancias de apoyo a PYMES</a:t>
            </a:r>
          </a:p>
        </p:txBody>
      </p:sp>
      <p:graphicFrame>
        <p:nvGraphicFramePr>
          <p:cNvPr id="5" name="Tabla 4"/>
          <p:cNvGraphicFramePr>
            <a:graphicFrameLocks noGrp="1"/>
          </p:cNvGraphicFramePr>
          <p:nvPr>
            <p:extLst/>
          </p:nvPr>
        </p:nvGraphicFramePr>
        <p:xfrm>
          <a:off x="1256460" y="1847478"/>
          <a:ext cx="6661338" cy="5608320"/>
        </p:xfrm>
        <a:graphic>
          <a:graphicData uri="http://schemas.openxmlformats.org/drawingml/2006/table">
            <a:tbl>
              <a:tblPr firstRow="1" bandRow="1">
                <a:tableStyleId>{5C22544A-7EE6-4342-B048-85BDC9FD1C3A}</a:tableStyleId>
              </a:tblPr>
              <a:tblGrid>
                <a:gridCol w="1568714"/>
                <a:gridCol w="1578624"/>
                <a:gridCol w="3514000"/>
              </a:tblGrid>
              <a:tr h="278130">
                <a:tc>
                  <a:txBody>
                    <a:bodyPr/>
                    <a:lstStyle/>
                    <a:p>
                      <a:pPr algn="ctr"/>
                      <a:r>
                        <a:rPr lang="es-MX" sz="1400" dirty="0" smtClean="0">
                          <a:latin typeface="Arial" panose="020B0604020202020204" pitchFamily="34" charset="0"/>
                          <a:cs typeface="Arial" panose="020B0604020202020204" pitchFamily="34" charset="0"/>
                        </a:rPr>
                        <a:t>Instancia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País</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Instrumentos</a:t>
                      </a:r>
                      <a:r>
                        <a:rPr lang="es-MX" sz="1400" baseline="0" dirty="0" smtClean="0">
                          <a:latin typeface="Arial" panose="020B0604020202020204" pitchFamily="34" charset="0"/>
                          <a:cs typeface="Arial" panose="020B0604020202020204" pitchFamily="34" charset="0"/>
                        </a:rPr>
                        <a:t> de apoyo</a:t>
                      </a:r>
                      <a:endParaRPr lang="es-MX" sz="1400" dirty="0">
                        <a:latin typeface="Arial" panose="020B0604020202020204" pitchFamily="34" charset="0"/>
                        <a:cs typeface="Arial" panose="020B0604020202020204" pitchFamily="34" charset="0"/>
                      </a:endParaRPr>
                    </a:p>
                  </a:txBody>
                  <a:tcPr marL="51435" marR="51435" marT="34290" marB="34290"/>
                </a:tc>
              </a:tr>
              <a:tr h="1165860">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Estados Unidos</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r>
                        <a:rPr lang="es-MX" sz="1400" dirty="0" smtClean="0">
                          <a:latin typeface="Arial" panose="020B0604020202020204" pitchFamily="34" charset="0"/>
                          <a:cs typeface="Arial" panose="020B0604020202020204" pitchFamily="34" charset="0"/>
                        </a:rPr>
                        <a:t>Acceso al financiamiento (microcrédito,</a:t>
                      </a:r>
                      <a:r>
                        <a:rPr lang="es-MX" sz="1400" baseline="0" dirty="0" smtClean="0">
                          <a:latin typeface="Arial" panose="020B0604020202020204" pitchFamily="34" charset="0"/>
                          <a:cs typeface="Arial" panose="020B0604020202020204" pitchFamily="34" charset="0"/>
                        </a:rPr>
                        <a:t> Crédito PYME, capital de riesgo, garantías)</a:t>
                      </a:r>
                      <a:endParaRPr lang="es-MX" sz="1400" dirty="0" smtClean="0">
                        <a:latin typeface="Arial" panose="020B0604020202020204" pitchFamily="34" charset="0"/>
                        <a:cs typeface="Arial" panose="020B0604020202020204" pitchFamily="34" charset="0"/>
                      </a:endParaRPr>
                    </a:p>
                    <a:p>
                      <a:r>
                        <a:rPr lang="es-MX" sz="1400" dirty="0" smtClean="0">
                          <a:latin typeface="Arial" panose="020B0604020202020204" pitchFamily="34" charset="0"/>
                          <a:cs typeface="Arial" panose="020B0604020202020204" pitchFamily="34" charset="0"/>
                        </a:rPr>
                        <a:t>Desarrollo empresarial</a:t>
                      </a:r>
                      <a:r>
                        <a:rPr lang="es-MX" sz="1400" baseline="0" dirty="0" smtClean="0">
                          <a:latin typeface="Arial" panose="020B0604020202020204" pitchFamily="34" charset="0"/>
                          <a:cs typeface="Arial" panose="020B0604020202020204" pitchFamily="34" charset="0"/>
                        </a:rPr>
                        <a:t> (educación, información, asistencia técnica, capacitación; presencial y en línea).</a:t>
                      </a:r>
                    </a:p>
                    <a:p>
                      <a:r>
                        <a:rPr lang="es-MX" sz="1400" baseline="0" dirty="0" smtClean="0">
                          <a:latin typeface="Arial" panose="020B0604020202020204" pitchFamily="34" charset="0"/>
                          <a:cs typeface="Arial" panose="020B0604020202020204" pitchFamily="34" charset="0"/>
                        </a:rPr>
                        <a:t>Compras de Gobierno</a:t>
                      </a:r>
                    </a:p>
                    <a:p>
                      <a:r>
                        <a:rPr lang="es-MX" sz="1400" baseline="0" dirty="0" smtClean="0">
                          <a:latin typeface="Arial" panose="020B0604020202020204" pitchFamily="34" charset="0"/>
                          <a:cs typeface="Arial" panose="020B0604020202020204" pitchFamily="34" charset="0"/>
                        </a:rPr>
                        <a:t>Defensoría (</a:t>
                      </a:r>
                      <a:r>
                        <a:rPr lang="es-MX" sz="1400" i="1" baseline="0" dirty="0" err="1" smtClean="0">
                          <a:latin typeface="Arial" panose="020B0604020202020204" pitchFamily="34" charset="0"/>
                          <a:cs typeface="Arial" panose="020B0604020202020204" pitchFamily="34" charset="0"/>
                        </a:rPr>
                        <a:t>advocacy</a:t>
                      </a:r>
                      <a:r>
                        <a:rPr lang="es-MX" sz="1400" i="0" baseline="0" dirty="0" smtClean="0">
                          <a:latin typeface="Arial" panose="020B0604020202020204" pitchFamily="34" charset="0"/>
                          <a:cs typeface="Arial" panose="020B0604020202020204" pitchFamily="34" charset="0"/>
                        </a:rPr>
                        <a:t>) como voz de las PYMES</a:t>
                      </a:r>
                      <a:endParaRPr lang="es-MX" sz="1400" dirty="0">
                        <a:latin typeface="Arial" panose="020B0604020202020204" pitchFamily="34" charset="0"/>
                        <a:cs typeface="Arial" panose="020B0604020202020204" pitchFamily="34" charset="0"/>
                      </a:endParaRPr>
                    </a:p>
                  </a:txBody>
                  <a:tcPr marL="51435" marR="51435" marT="34290" marB="34290"/>
                </a:tc>
              </a:tr>
              <a:tr h="982980">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México</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r>
                        <a:rPr lang="es-MX" sz="1400" dirty="0" smtClean="0">
                          <a:latin typeface="Arial" panose="020B0604020202020204" pitchFamily="34" charset="0"/>
                          <a:cs typeface="Arial" panose="020B0604020202020204" pitchFamily="34" charset="0"/>
                        </a:rPr>
                        <a:t>Subsidios a proyectos de desarrollo de proveedores, competitividad regional, incubación o</a:t>
                      </a:r>
                      <a:r>
                        <a:rPr lang="es-MX" sz="1400" baseline="0" dirty="0" smtClean="0">
                          <a:latin typeface="Arial" panose="020B0604020202020204" pitchFamily="34" charset="0"/>
                          <a:cs typeface="Arial" panose="020B0604020202020204" pitchFamily="34" charset="0"/>
                        </a:rPr>
                        <a:t> aceleración de empresas, vinculación empresarial, asesoría financiera, adquisición de franquicias y capacitación</a:t>
                      </a:r>
                    </a:p>
                    <a:p>
                      <a:r>
                        <a:rPr lang="es-MX" sz="1400" baseline="0" dirty="0" smtClean="0">
                          <a:latin typeface="Arial" panose="020B0604020202020204" pitchFamily="34" charset="0"/>
                          <a:cs typeface="Arial" panose="020B0604020202020204" pitchFamily="34" charset="0"/>
                        </a:rPr>
                        <a:t>Garantías para el acceso al financiamiento</a:t>
                      </a:r>
                    </a:p>
                    <a:p>
                      <a:r>
                        <a:rPr lang="es-MX" sz="1400" baseline="0" dirty="0" smtClean="0">
                          <a:latin typeface="Arial" panose="020B0604020202020204" pitchFamily="34" charset="0"/>
                          <a:cs typeface="Arial" panose="020B0604020202020204" pitchFamily="34" charset="0"/>
                        </a:rPr>
                        <a:t>Material de apoyo para el emprendimiento y el desarrollo empresarial</a:t>
                      </a:r>
                      <a:endParaRPr lang="es-MX" sz="1400" dirty="0">
                        <a:latin typeface="Arial" panose="020B0604020202020204" pitchFamily="34" charset="0"/>
                        <a:cs typeface="Arial" panose="020B0604020202020204" pitchFamily="34" charset="0"/>
                      </a:endParaRPr>
                    </a:p>
                  </a:txBody>
                  <a:tcPr marL="51435" marR="51435" marT="34290" marB="34290"/>
                </a:tc>
              </a:tr>
              <a:tr h="800100">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Chile</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r>
                        <a:rPr lang="es-MX" sz="1400" dirty="0" smtClean="0">
                          <a:latin typeface="Arial" panose="020B0604020202020204" pitchFamily="34" charset="0"/>
                          <a:cs typeface="Arial" panose="020B0604020202020204" pitchFamily="34" charset="0"/>
                        </a:rPr>
                        <a:t>Programas de apoyo al</a:t>
                      </a:r>
                      <a:r>
                        <a:rPr lang="es-MX" sz="1400" baseline="0" dirty="0" smtClean="0">
                          <a:latin typeface="Arial" panose="020B0604020202020204" pitchFamily="34" charset="0"/>
                          <a:cs typeface="Arial" panose="020B0604020202020204" pitchFamily="34" charset="0"/>
                        </a:rPr>
                        <a:t> emprendimiento, la innovación y el crecimiento de las empresas chilenas, a través de financiamientos, garantías, becas y subvenciones</a:t>
                      </a:r>
                    </a:p>
                    <a:p>
                      <a:r>
                        <a:rPr lang="es-MX" sz="1400" baseline="0" dirty="0" smtClean="0">
                          <a:latin typeface="Arial" panose="020B0604020202020204" pitchFamily="34" charset="0"/>
                          <a:cs typeface="Arial" panose="020B0604020202020204" pitchFamily="34" charset="0"/>
                        </a:rPr>
                        <a:t>Material de apoyo que comprende biblioteca, videos, presentaciones</a:t>
                      </a:r>
                      <a:endParaRPr lang="es-MX" sz="1400" dirty="0">
                        <a:latin typeface="Arial" panose="020B0604020202020204" pitchFamily="34" charset="0"/>
                        <a:cs typeface="Arial" panose="020B0604020202020204" pitchFamily="34" charset="0"/>
                      </a:endParaRPr>
                    </a:p>
                  </a:txBody>
                  <a:tcPr marL="51435" marR="51435" marT="34290" marB="34290"/>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561" y="2464688"/>
            <a:ext cx="1073222" cy="631136"/>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r="46771"/>
          <a:stretch/>
        </p:blipFill>
        <p:spPr>
          <a:xfrm>
            <a:off x="1572373" y="3823151"/>
            <a:ext cx="1202057" cy="478218"/>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53783"/>
          <a:stretch/>
        </p:blipFill>
        <p:spPr>
          <a:xfrm>
            <a:off x="1511560" y="4187466"/>
            <a:ext cx="1262868" cy="578644"/>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b="45765"/>
          <a:stretch/>
        </p:blipFill>
        <p:spPr>
          <a:xfrm>
            <a:off x="1579722" y="5330076"/>
            <a:ext cx="1058521" cy="656105"/>
          </a:xfrm>
          <a:prstGeom prst="rect">
            <a:avLst/>
          </a:prstGeom>
        </p:spPr>
      </p:pic>
    </p:spTree>
    <p:extLst>
      <p:ext uri="{BB962C8B-B14F-4D97-AF65-F5344CB8AC3E}">
        <p14:creationId xmlns:p14="http://schemas.microsoft.com/office/powerpoint/2010/main" val="3187891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103450"/>
            <a:ext cx="7543800" cy="633911"/>
          </a:xfrm>
        </p:spPr>
        <p:txBody>
          <a:bodyPr>
            <a:normAutofit/>
          </a:bodyPr>
          <a:lstStyle/>
          <a:p>
            <a:r>
              <a:rPr lang="es-MX" sz="3200" dirty="0">
                <a:solidFill>
                  <a:srgbClr val="000078"/>
                </a:solidFill>
                <a:latin typeface="Impact" panose="020B0806030902050204" pitchFamily="34" charset="0"/>
                <a:ea typeface="+mn-ea"/>
                <a:cs typeface="+mn-cs"/>
              </a:rPr>
              <a:t>El caso de México</a:t>
            </a:r>
          </a:p>
        </p:txBody>
      </p:sp>
      <p:sp>
        <p:nvSpPr>
          <p:cNvPr id="12" name="Marcador de contenido 2"/>
          <p:cNvSpPr txBox="1">
            <a:spLocks/>
          </p:cNvSpPr>
          <p:nvPr/>
        </p:nvSpPr>
        <p:spPr>
          <a:xfrm>
            <a:off x="1215393" y="2382393"/>
            <a:ext cx="6223635" cy="3079945"/>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lvl="1" indent="-341313" algn="just">
              <a:spcBef>
                <a:spcPts val="600"/>
              </a:spcBef>
              <a:spcAft>
                <a:spcPts val="1200"/>
              </a:spcAft>
              <a:buFont typeface="Arial" panose="020B0604020202020204" pitchFamily="34" charset="0"/>
              <a:buChar char="•"/>
            </a:pPr>
            <a:r>
              <a:rPr lang="es-MX" sz="2200" dirty="0">
                <a:cs typeface="Arial" panose="020B0604020202020204" pitchFamily="34" charset="0"/>
              </a:rPr>
              <a:t>Para la consecución de sus objetivos, el INADEM dispone de una bolsa de recursos federales que integran el </a:t>
            </a:r>
            <a:r>
              <a:rPr lang="es-MX" sz="2200" b="1" dirty="0">
                <a:cs typeface="Arial" panose="020B0604020202020204" pitchFamily="34" charset="0"/>
              </a:rPr>
              <a:t>Fondo de Apoyo a la Micro, Pequeña y Mediana Empresa (Fondo PYME).</a:t>
            </a:r>
          </a:p>
          <a:p>
            <a:pPr marL="541338" lvl="1" indent="-341313" algn="just">
              <a:spcBef>
                <a:spcPts val="600"/>
              </a:spcBef>
              <a:spcAft>
                <a:spcPts val="1200"/>
              </a:spcAft>
              <a:buFont typeface="Arial" panose="020B0604020202020204" pitchFamily="34" charset="0"/>
              <a:buChar char="•"/>
            </a:pPr>
            <a:r>
              <a:rPr lang="es-MX" sz="2200" dirty="0">
                <a:cs typeface="Arial" panose="020B0604020202020204" pitchFamily="34" charset="0"/>
              </a:rPr>
              <a:t>En 2013, el Fondo PYME contó con un presupuesto de 7 mil 291 millones de pesos (USD 563 millones).</a:t>
            </a:r>
          </a:p>
          <a:p>
            <a:pPr marL="541338" lvl="1" indent="-341313" algn="just">
              <a:spcBef>
                <a:spcPts val="600"/>
              </a:spcBef>
              <a:spcAft>
                <a:spcPts val="1200"/>
              </a:spcAft>
              <a:buFont typeface="Arial" panose="020B0604020202020204" pitchFamily="34" charset="0"/>
              <a:buChar char="•"/>
            </a:pPr>
            <a:r>
              <a:rPr lang="es-MX" sz="2200" dirty="0">
                <a:cs typeface="Arial" panose="020B0604020202020204" pitchFamily="34" charset="0"/>
              </a:rPr>
              <a:t>Los recursos del Fondo PYME se asignan a través de convocatorias públicas para distintas categorías de apoyo o bien de manera directa tratándose de proyectos prioritarios.</a:t>
            </a:r>
          </a:p>
        </p:txBody>
      </p:sp>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46771"/>
          <a:stretch/>
        </p:blipFill>
        <p:spPr>
          <a:xfrm>
            <a:off x="5984539" y="524805"/>
            <a:ext cx="1454489" cy="578644"/>
          </a:xfrm>
          <a:prstGeom prst="rect">
            <a:avLst/>
          </a:prstGeom>
        </p:spPr>
      </p:pic>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l="53783"/>
          <a:stretch/>
        </p:blipFill>
        <p:spPr>
          <a:xfrm>
            <a:off x="5917343" y="1039942"/>
            <a:ext cx="1528070" cy="700159"/>
          </a:xfrm>
          <a:prstGeom prst="rect">
            <a:avLst/>
          </a:prstGeom>
        </p:spPr>
      </p:pic>
    </p:spTree>
    <p:extLst>
      <p:ext uri="{BB962C8B-B14F-4D97-AF65-F5344CB8AC3E}">
        <p14:creationId xmlns:p14="http://schemas.microsoft.com/office/powerpoint/2010/main" val="459253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2"/>
          <p:cNvSpPr txBox="1">
            <a:spLocks/>
          </p:cNvSpPr>
          <p:nvPr/>
        </p:nvSpPr>
        <p:spPr>
          <a:xfrm>
            <a:off x="1296854" y="2255236"/>
            <a:ext cx="6223635" cy="2827282"/>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spcBef>
                <a:spcPts val="600"/>
              </a:spcBef>
              <a:spcAft>
                <a:spcPts val="1200"/>
              </a:spcAft>
              <a:buFont typeface="Arial" panose="020B0604020202020204" pitchFamily="34" charset="0"/>
              <a:buChar char="•"/>
            </a:pPr>
            <a:r>
              <a:rPr lang="es-MX" sz="2200" dirty="0">
                <a:cs typeface="Arial" panose="020B0604020202020204" pitchFamily="34" charset="0"/>
              </a:rPr>
              <a:t>Adicionalmente el Presupuesto de Egresos de la Federación dispone la asignación del 40% de los recursos del Fondo PYME para programas de garantías operados por la Banca de Desarrollo.</a:t>
            </a:r>
          </a:p>
          <a:p>
            <a:pPr lvl="1" algn="just">
              <a:spcBef>
                <a:spcPts val="600"/>
              </a:spcBef>
              <a:spcAft>
                <a:spcPts val="1200"/>
              </a:spcAft>
              <a:buFont typeface="Arial" panose="020B0604020202020204" pitchFamily="34" charset="0"/>
              <a:buChar char="•"/>
            </a:pPr>
            <a:r>
              <a:rPr lang="es-MX" sz="2200" dirty="0">
                <a:cs typeface="Arial" panose="020B0604020202020204" pitchFamily="34" charset="0"/>
              </a:rPr>
              <a:t>Los recursos que el Fondo PYME canaliza a la banca de desarrollo se emplean para poner en marcha esquemas de garantías para detonar productos de financiamiento a las Micro, Pequeñas y Medianas Empresas, ya sea en forma masiva o en forma especializada para sectores, actividades o regiones específicas.</a:t>
            </a:r>
          </a:p>
        </p:txBody>
      </p:sp>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46771"/>
          <a:stretch/>
        </p:blipFill>
        <p:spPr>
          <a:xfrm>
            <a:off x="5984539" y="524805"/>
            <a:ext cx="1454489" cy="578644"/>
          </a:xfrm>
          <a:prstGeom prst="rect">
            <a:avLst/>
          </a:prstGeom>
        </p:spPr>
      </p:pic>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l="53783"/>
          <a:stretch/>
        </p:blipFill>
        <p:spPr>
          <a:xfrm>
            <a:off x="5917343" y="1039942"/>
            <a:ext cx="1528070" cy="700159"/>
          </a:xfrm>
          <a:prstGeom prst="rect">
            <a:avLst/>
          </a:prstGeom>
        </p:spPr>
      </p:pic>
      <p:sp>
        <p:nvSpPr>
          <p:cNvPr id="6" name="Título 1"/>
          <p:cNvSpPr txBox="1">
            <a:spLocks/>
          </p:cNvSpPr>
          <p:nvPr/>
        </p:nvSpPr>
        <p:spPr>
          <a:xfrm>
            <a:off x="822960" y="1103450"/>
            <a:ext cx="7543800" cy="6339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El caso de México</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141268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92818" y="714037"/>
            <a:ext cx="7536042" cy="6278642"/>
          </a:xfrm>
          <a:prstGeom prst="rect">
            <a:avLst/>
          </a:prstGeom>
        </p:spPr>
        <p:txBody>
          <a:bodyPr wrap="square">
            <a:spAutoFit/>
          </a:bodyPr>
          <a:lstStyle/>
          <a:p>
            <a:pPr algn="just"/>
            <a:r>
              <a:rPr lang="es-MX" sz="2800" b="1" dirty="0" smtClean="0"/>
              <a:t>Las </a:t>
            </a:r>
            <a:r>
              <a:rPr lang="es-MX" sz="2800" b="1" dirty="0" err="1" smtClean="0"/>
              <a:t>MiPymes</a:t>
            </a:r>
            <a:r>
              <a:rPr lang="es-MX" sz="2800" b="1" dirty="0" smtClean="0"/>
              <a:t> son una pieza fundamental para impulsar el desarrollo económico y social de los Países, es importante señalar su capacidad para:</a:t>
            </a:r>
          </a:p>
          <a:p>
            <a:pPr algn="just"/>
            <a:endParaRPr lang="es-MX" sz="2400" b="1" dirty="0" smtClean="0"/>
          </a:p>
          <a:p>
            <a:pPr marL="742950" lvl="1" indent="-285750" algn="just">
              <a:lnSpc>
                <a:spcPct val="150000"/>
              </a:lnSpc>
              <a:buFont typeface="Arial" panose="020B0604020202020204" pitchFamily="34" charset="0"/>
              <a:buChar char="•"/>
            </a:pPr>
            <a:r>
              <a:rPr lang="es-MX" sz="2000" dirty="0" smtClean="0"/>
              <a:t>Innovar</a:t>
            </a:r>
          </a:p>
          <a:p>
            <a:pPr marL="742950" lvl="1" indent="-285750" algn="just">
              <a:lnSpc>
                <a:spcPct val="150000"/>
              </a:lnSpc>
              <a:buFont typeface="Arial" panose="020B0604020202020204" pitchFamily="34" charset="0"/>
              <a:buChar char="•"/>
            </a:pPr>
            <a:r>
              <a:rPr lang="es-MX" sz="2000" dirty="0" smtClean="0"/>
              <a:t>Generar empleos</a:t>
            </a:r>
          </a:p>
          <a:p>
            <a:pPr marL="742950" lvl="1" indent="-285750" algn="just">
              <a:lnSpc>
                <a:spcPct val="150000"/>
              </a:lnSpc>
              <a:buFont typeface="Arial" panose="020B0604020202020204" pitchFamily="34" charset="0"/>
              <a:buChar char="•"/>
            </a:pPr>
            <a:r>
              <a:rPr lang="es-MX" sz="2000" dirty="0" smtClean="0"/>
              <a:t>Adaptarse a los cambios del mercado</a:t>
            </a:r>
          </a:p>
          <a:p>
            <a:pPr marL="742950" lvl="1" indent="-285750" algn="just">
              <a:lnSpc>
                <a:spcPct val="150000"/>
              </a:lnSpc>
              <a:buFont typeface="Arial" panose="020B0604020202020204" pitchFamily="34" charset="0"/>
              <a:buChar char="•"/>
            </a:pPr>
            <a:r>
              <a:rPr lang="es-MX" sz="2000" dirty="0" smtClean="0"/>
              <a:t>Contribución al PIB</a:t>
            </a:r>
          </a:p>
          <a:p>
            <a:pPr lvl="1" algn="just">
              <a:lnSpc>
                <a:spcPct val="150000"/>
              </a:lnSpc>
            </a:pPr>
            <a:endParaRPr lang="es-MX" sz="2000" dirty="0" smtClean="0"/>
          </a:p>
          <a:p>
            <a:pPr algn="just">
              <a:lnSpc>
                <a:spcPct val="150000"/>
              </a:lnSpc>
            </a:pPr>
            <a:r>
              <a:rPr lang="es-MX" sz="2800" b="1" dirty="0" smtClean="0"/>
              <a:t>Brindan sustentabilidad a los Sistemas de Compras Públicas</a:t>
            </a:r>
          </a:p>
          <a:p>
            <a:pPr marL="742950" lvl="1" indent="-285750" algn="just">
              <a:lnSpc>
                <a:spcPct val="150000"/>
              </a:lnSpc>
              <a:buFont typeface="Arial" panose="020B0604020202020204" pitchFamily="34" charset="0"/>
              <a:buChar char="•"/>
            </a:pPr>
            <a:r>
              <a:rPr lang="es-MX" sz="2000" dirty="0" smtClean="0"/>
              <a:t>Competencia dinámica</a:t>
            </a:r>
          </a:p>
          <a:p>
            <a:pPr marL="742950" lvl="1" indent="-285750" algn="just">
              <a:lnSpc>
                <a:spcPct val="150000"/>
              </a:lnSpc>
              <a:buFont typeface="Arial" panose="020B0604020202020204" pitchFamily="34" charset="0"/>
              <a:buChar char="•"/>
            </a:pPr>
            <a:r>
              <a:rPr lang="es-MX" sz="2000" dirty="0" smtClean="0"/>
              <a:t>Promueven desarrollo nacional</a:t>
            </a:r>
            <a:endParaRPr lang="es-MX" sz="2000" dirty="0"/>
          </a:p>
        </p:txBody>
      </p:sp>
    </p:spTree>
    <p:extLst>
      <p:ext uri="{BB962C8B-B14F-4D97-AF65-F5344CB8AC3E}">
        <p14:creationId xmlns:p14="http://schemas.microsoft.com/office/powerpoint/2010/main" val="3008389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14795" y="1222434"/>
            <a:ext cx="3075553" cy="1781972"/>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2945120" y="1804078"/>
            <a:ext cx="2756130" cy="1569660"/>
          </a:xfrm>
          <a:prstGeom prst="rect">
            <a:avLst/>
          </a:prstGeom>
        </p:spPr>
        <p:txBody>
          <a:bodyPr wrap="square">
            <a:spAutoFit/>
          </a:bodyPr>
          <a:lstStyle/>
          <a:p>
            <a:pPr algn="ctr"/>
            <a:r>
              <a:rPr lang="es-MX" sz="2400" dirty="0">
                <a:solidFill>
                  <a:schemeClr val="bg1"/>
                </a:solidFill>
              </a:rPr>
              <a:t>Es el mayor demandante de bienes y servicios en la economía.</a:t>
            </a:r>
          </a:p>
        </p:txBody>
      </p:sp>
      <p:sp>
        <p:nvSpPr>
          <p:cNvPr id="13" name="Rectángulo 12"/>
          <p:cNvSpPr/>
          <p:nvPr/>
        </p:nvSpPr>
        <p:spPr>
          <a:xfrm>
            <a:off x="3560124" y="1192998"/>
            <a:ext cx="1526123" cy="584775"/>
          </a:xfrm>
          <a:prstGeom prst="rect">
            <a:avLst/>
          </a:prstGeom>
          <a:noFill/>
        </p:spPr>
        <p:txBody>
          <a:bodyPr wrap="none" lIns="91440" tIns="45720" rIns="91440" bIns="45720">
            <a:spAutoFit/>
          </a:bodyPr>
          <a:lstStyle/>
          <a:p>
            <a:pPr algn="ctr"/>
            <a:r>
              <a:rPr lang="es-ES" sz="3200" b="1" dirty="0">
                <a:ln w="13462">
                  <a:solidFill>
                    <a:schemeClr val="bg1"/>
                  </a:solidFill>
                  <a:prstDash val="solid"/>
                </a:ln>
                <a:solidFill>
                  <a:schemeClr val="bg1"/>
                </a:solidFill>
                <a:effectLst>
                  <a:outerShdw dist="38100" dir="2700000" algn="bl" rotWithShape="0">
                    <a:schemeClr val="accent5"/>
                  </a:outerShdw>
                </a:effectLst>
              </a:rPr>
              <a:t>ESTADO</a:t>
            </a:r>
          </a:p>
        </p:txBody>
      </p:sp>
      <p:sp>
        <p:nvSpPr>
          <p:cNvPr id="17" name="Título 1"/>
          <p:cNvSpPr txBox="1">
            <a:spLocks/>
          </p:cNvSpPr>
          <p:nvPr/>
        </p:nvSpPr>
        <p:spPr>
          <a:xfrm>
            <a:off x="373127" y="174801"/>
            <a:ext cx="7543800" cy="6339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Las </a:t>
            </a:r>
            <a:r>
              <a:rPr lang="es-MX" sz="3200" dirty="0" err="1" smtClean="0">
                <a:solidFill>
                  <a:srgbClr val="000078"/>
                </a:solidFill>
                <a:latin typeface="Impact" panose="020B0806030902050204" pitchFamily="34" charset="0"/>
                <a:ea typeface="+mn-ea"/>
                <a:cs typeface="+mn-cs"/>
              </a:rPr>
              <a:t>Mipymes</a:t>
            </a:r>
            <a:r>
              <a:rPr lang="es-MX" sz="3200" dirty="0" smtClean="0">
                <a:solidFill>
                  <a:srgbClr val="000078"/>
                </a:solidFill>
                <a:latin typeface="Impact" panose="020B0806030902050204" pitchFamily="34" charset="0"/>
                <a:ea typeface="+mn-ea"/>
                <a:cs typeface="+mn-cs"/>
              </a:rPr>
              <a:t> y las Compras Públicas</a:t>
            </a:r>
            <a:endParaRPr lang="es-MX" sz="3200" dirty="0">
              <a:solidFill>
                <a:srgbClr val="000078"/>
              </a:solidFill>
              <a:latin typeface="Impact" panose="020B0806030902050204" pitchFamily="34" charset="0"/>
              <a:ea typeface="+mn-ea"/>
              <a:cs typeface="+mn-cs"/>
            </a:endParaRPr>
          </a:p>
        </p:txBody>
      </p:sp>
      <p:sp>
        <p:nvSpPr>
          <p:cNvPr id="19" name="Rectángulo 18"/>
          <p:cNvSpPr/>
          <p:nvPr/>
        </p:nvSpPr>
        <p:spPr>
          <a:xfrm>
            <a:off x="1480117" y="4126172"/>
            <a:ext cx="2384051" cy="400110"/>
          </a:xfrm>
          <a:prstGeom prst="rect">
            <a:avLst/>
          </a:prstGeom>
        </p:spPr>
        <p:txBody>
          <a:bodyPr wrap="none">
            <a:spAutoFit/>
          </a:bodyPr>
          <a:lstStyle/>
          <a:p>
            <a:pPr algn="just"/>
            <a:r>
              <a:rPr lang="es-MX" sz="2000" b="1" dirty="0" smtClean="0"/>
              <a:t>Eficiencia Económica</a:t>
            </a:r>
            <a:endParaRPr lang="es-MX" sz="2000" b="1" dirty="0"/>
          </a:p>
        </p:txBody>
      </p:sp>
      <p:sp>
        <p:nvSpPr>
          <p:cNvPr id="20" name="Rectángulo 19"/>
          <p:cNvSpPr/>
          <p:nvPr/>
        </p:nvSpPr>
        <p:spPr>
          <a:xfrm>
            <a:off x="4594380" y="3897572"/>
            <a:ext cx="2213740" cy="1015663"/>
          </a:xfrm>
          <a:prstGeom prst="rect">
            <a:avLst/>
          </a:prstGeom>
        </p:spPr>
        <p:txBody>
          <a:bodyPr wrap="square">
            <a:spAutoFit/>
          </a:bodyPr>
          <a:lstStyle/>
          <a:p>
            <a:pPr algn="just"/>
            <a:r>
              <a:rPr lang="es-MX" sz="2000" b="1" dirty="0" smtClean="0"/>
              <a:t>Estimulo a sectores productivos domésticos</a:t>
            </a:r>
            <a:endParaRPr lang="es-MX" sz="2000" b="1" dirty="0"/>
          </a:p>
        </p:txBody>
      </p:sp>
      <p:sp>
        <p:nvSpPr>
          <p:cNvPr id="21" name="Rectángulo 20"/>
          <p:cNvSpPr/>
          <p:nvPr/>
        </p:nvSpPr>
        <p:spPr>
          <a:xfrm>
            <a:off x="1539869" y="4974006"/>
            <a:ext cx="2159733" cy="738664"/>
          </a:xfrm>
          <a:prstGeom prst="rect">
            <a:avLst/>
          </a:prstGeom>
        </p:spPr>
        <p:txBody>
          <a:bodyPr wrap="square">
            <a:spAutoFit/>
          </a:bodyPr>
          <a:lstStyle/>
          <a:p>
            <a:pPr marL="285750" indent="-285750" algn="just">
              <a:buFont typeface="Arial" panose="020B0604020202020204" pitchFamily="34" charset="0"/>
              <a:buChar char="•"/>
            </a:pPr>
            <a:r>
              <a:rPr lang="es-MX" sz="1400" dirty="0" smtClean="0"/>
              <a:t>Buena administración.</a:t>
            </a:r>
          </a:p>
          <a:p>
            <a:pPr marL="285750" indent="-285750" algn="just">
              <a:buFont typeface="Arial" panose="020B0604020202020204" pitchFamily="34" charset="0"/>
              <a:buChar char="•"/>
            </a:pPr>
            <a:r>
              <a:rPr lang="es-MX" sz="1400" dirty="0" smtClean="0"/>
              <a:t>Rendición de cuentas a los contribuyentes.</a:t>
            </a:r>
            <a:endParaRPr lang="es-MX" sz="1400" dirty="0"/>
          </a:p>
        </p:txBody>
      </p:sp>
      <p:sp>
        <p:nvSpPr>
          <p:cNvPr id="22" name="Flecha abajo 21"/>
          <p:cNvSpPr/>
          <p:nvPr/>
        </p:nvSpPr>
        <p:spPr>
          <a:xfrm>
            <a:off x="2564129" y="4644227"/>
            <a:ext cx="216024" cy="2160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cxnSp>
        <p:nvCxnSpPr>
          <p:cNvPr id="23" name="Conector recto 22"/>
          <p:cNvCxnSpPr/>
          <p:nvPr/>
        </p:nvCxnSpPr>
        <p:spPr>
          <a:xfrm>
            <a:off x="4185565" y="3700101"/>
            <a:ext cx="0" cy="2664296"/>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4" name="Flecha abajo 23"/>
          <p:cNvSpPr/>
          <p:nvPr/>
        </p:nvSpPr>
        <p:spPr>
          <a:xfrm>
            <a:off x="5573451" y="4634526"/>
            <a:ext cx="216024" cy="2160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25" name="Rectángulo 24"/>
          <p:cNvSpPr/>
          <p:nvPr/>
        </p:nvSpPr>
        <p:spPr>
          <a:xfrm>
            <a:off x="4547205" y="4922928"/>
            <a:ext cx="2159733" cy="2462213"/>
          </a:xfrm>
          <a:prstGeom prst="rect">
            <a:avLst/>
          </a:prstGeom>
        </p:spPr>
        <p:txBody>
          <a:bodyPr wrap="square">
            <a:spAutoFit/>
          </a:bodyPr>
          <a:lstStyle/>
          <a:p>
            <a:pPr marL="285750" indent="-285750" algn="just">
              <a:buFont typeface="Arial" panose="020B0604020202020204" pitchFamily="34" charset="0"/>
              <a:buChar char="•"/>
            </a:pPr>
            <a:r>
              <a:rPr lang="es-MX" sz="1400" dirty="0" smtClean="0"/>
              <a:t>Generar una demanda para determinados bienes y servicios nacionales.</a:t>
            </a:r>
          </a:p>
          <a:p>
            <a:pPr marL="285750" indent="-285750" algn="just">
              <a:buFont typeface="Arial" panose="020B0604020202020204" pitchFamily="34" charset="0"/>
              <a:buChar char="•"/>
            </a:pPr>
            <a:r>
              <a:rPr lang="es-MX" sz="1400" dirty="0" smtClean="0"/>
              <a:t>Desarrollo de determinados sectores productivos  nacionales.</a:t>
            </a:r>
          </a:p>
          <a:p>
            <a:pPr marL="285750" indent="-285750" algn="just">
              <a:buFont typeface="Arial" panose="020B0604020202020204" pitchFamily="34" charset="0"/>
              <a:buChar char="•"/>
            </a:pPr>
            <a:r>
              <a:rPr lang="es-MX" sz="1400" dirty="0" smtClean="0"/>
              <a:t>Localización de determinadas empresas en el país.</a:t>
            </a:r>
            <a:endParaRPr lang="es-MX" sz="1400" dirty="0"/>
          </a:p>
        </p:txBody>
      </p:sp>
      <p:cxnSp>
        <p:nvCxnSpPr>
          <p:cNvPr id="5" name="Conector recto de flecha 4"/>
          <p:cNvCxnSpPr/>
          <p:nvPr/>
        </p:nvCxnSpPr>
        <p:spPr>
          <a:xfrm flipH="1">
            <a:off x="2775970" y="3257649"/>
            <a:ext cx="1082018" cy="8163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4752993" y="3273864"/>
            <a:ext cx="928470" cy="6243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183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9686" y="1866603"/>
            <a:ext cx="6824462" cy="4023360"/>
          </a:xfrm>
        </p:spPr>
        <p:txBody>
          <a:bodyPr>
            <a:normAutofit fontScale="92500" lnSpcReduction="10000"/>
          </a:bodyPr>
          <a:lstStyle/>
          <a:p>
            <a:pPr marL="541338" lvl="1" indent="-341313" algn="just">
              <a:lnSpc>
                <a:spcPct val="100000"/>
              </a:lnSpc>
              <a:spcBef>
                <a:spcPts val="0"/>
              </a:spcBef>
              <a:spcAft>
                <a:spcPts val="1200"/>
              </a:spcAft>
              <a:buFont typeface="Wingdings" panose="05000000000000000000" pitchFamily="2" charset="2"/>
              <a:buChar char="§"/>
            </a:pPr>
            <a:r>
              <a:rPr lang="es-MX" sz="2200" dirty="0">
                <a:cs typeface="Arial" panose="020B0604020202020204" pitchFamily="34" charset="0"/>
              </a:rPr>
              <a:t>No existe una definición universal acerca de qué constituye una Micro, Pequeña o Mediana Empresa.</a:t>
            </a:r>
          </a:p>
          <a:p>
            <a:pPr marL="541338" lvl="1" indent="-341313" algn="just">
              <a:lnSpc>
                <a:spcPct val="100000"/>
              </a:lnSpc>
              <a:spcBef>
                <a:spcPts val="0"/>
              </a:spcBef>
              <a:spcAft>
                <a:spcPts val="1200"/>
              </a:spcAft>
              <a:buFont typeface="Wingdings" panose="05000000000000000000" pitchFamily="2" charset="2"/>
              <a:buChar char="§"/>
            </a:pPr>
            <a:r>
              <a:rPr lang="es-MX" sz="2200" dirty="0">
                <a:cs typeface="Arial" panose="020B0604020202020204" pitchFamily="34" charset="0"/>
              </a:rPr>
              <a:t>Las definiciones más comunes están basadas en el </a:t>
            </a:r>
            <a:r>
              <a:rPr lang="es-MX" sz="2200" b="1" dirty="0">
                <a:cs typeface="Arial" panose="020B0604020202020204" pitchFamily="34" charset="0"/>
              </a:rPr>
              <a:t>número de empleados</a:t>
            </a:r>
            <a:r>
              <a:rPr lang="es-MX" sz="2200" dirty="0" smtClean="0">
                <a:cs typeface="Arial" panose="020B0604020202020204" pitchFamily="34" charset="0"/>
              </a:rPr>
              <a:t>, </a:t>
            </a:r>
            <a:r>
              <a:rPr lang="es-MX" sz="2200" b="1" dirty="0" smtClean="0">
                <a:cs typeface="Arial" panose="020B0604020202020204" pitchFamily="34" charset="0"/>
              </a:rPr>
              <a:t>activos</a:t>
            </a:r>
            <a:r>
              <a:rPr lang="es-MX" sz="2200" dirty="0" smtClean="0">
                <a:cs typeface="Arial" panose="020B0604020202020204" pitchFamily="34" charset="0"/>
              </a:rPr>
              <a:t>, </a:t>
            </a:r>
            <a:r>
              <a:rPr lang="es-MX" sz="2200" dirty="0">
                <a:cs typeface="Arial" panose="020B0604020202020204" pitchFamily="34" charset="0"/>
              </a:rPr>
              <a:t>las </a:t>
            </a:r>
            <a:r>
              <a:rPr lang="es-MX" sz="2200" b="1" dirty="0">
                <a:cs typeface="Arial" panose="020B0604020202020204" pitchFamily="34" charset="0"/>
              </a:rPr>
              <a:t>ventas</a:t>
            </a:r>
            <a:r>
              <a:rPr lang="es-MX" sz="2200" dirty="0">
                <a:cs typeface="Arial" panose="020B0604020202020204" pitchFamily="34" charset="0"/>
              </a:rPr>
              <a:t> o incluso el </a:t>
            </a:r>
            <a:r>
              <a:rPr lang="es-MX" sz="2200" b="1" dirty="0">
                <a:cs typeface="Arial" panose="020B0604020202020204" pitchFamily="34" charset="0"/>
              </a:rPr>
              <a:t>monto de los préstamos.</a:t>
            </a:r>
          </a:p>
          <a:p>
            <a:pPr marL="541338" lvl="1" indent="-341313" algn="just">
              <a:lnSpc>
                <a:spcPct val="100000"/>
              </a:lnSpc>
              <a:spcBef>
                <a:spcPts val="0"/>
              </a:spcBef>
              <a:spcAft>
                <a:spcPts val="1200"/>
              </a:spcAft>
              <a:buFont typeface="Wingdings" panose="05000000000000000000" pitchFamily="2" charset="2"/>
              <a:buChar char="§"/>
            </a:pPr>
            <a:r>
              <a:rPr lang="es-MX" sz="2200" dirty="0">
                <a:cs typeface="Arial" panose="020B0604020202020204" pitchFamily="34" charset="0"/>
              </a:rPr>
              <a:t>El criterio más común es el </a:t>
            </a:r>
            <a:r>
              <a:rPr lang="es-MX" sz="2200" b="1" dirty="0">
                <a:cs typeface="Arial" panose="020B0604020202020204" pitchFamily="34" charset="0"/>
              </a:rPr>
              <a:t>número de empleados.</a:t>
            </a:r>
            <a:endParaRPr lang="es-MX" sz="2200" dirty="0">
              <a:cs typeface="Arial" panose="020B0604020202020204" pitchFamily="34" charset="0"/>
            </a:endParaRPr>
          </a:p>
          <a:p>
            <a:pPr marL="541338" lvl="1" indent="-341313" algn="just">
              <a:lnSpc>
                <a:spcPct val="100000"/>
              </a:lnSpc>
              <a:spcBef>
                <a:spcPts val="0"/>
              </a:spcBef>
              <a:spcAft>
                <a:spcPts val="1200"/>
              </a:spcAft>
              <a:buFont typeface="Wingdings" panose="05000000000000000000" pitchFamily="2" charset="2"/>
              <a:buChar char="§"/>
            </a:pPr>
            <a:r>
              <a:rPr lang="es-MX" sz="2200" dirty="0">
                <a:cs typeface="Arial" panose="020B0604020202020204" pitchFamily="34" charset="0"/>
              </a:rPr>
              <a:t>En su estudio, </a:t>
            </a:r>
            <a:r>
              <a:rPr lang="es-MX" sz="2200" dirty="0" err="1">
                <a:cs typeface="Arial" panose="020B0604020202020204" pitchFamily="34" charset="0"/>
              </a:rPr>
              <a:t>Ardic</a:t>
            </a:r>
            <a:r>
              <a:rPr lang="es-MX" sz="2200" dirty="0">
                <a:cs typeface="Arial" panose="020B0604020202020204" pitchFamily="34" charset="0"/>
              </a:rPr>
              <a:t>, </a:t>
            </a:r>
            <a:r>
              <a:rPr lang="es-MX" sz="2200" dirty="0" err="1">
                <a:cs typeface="Arial" panose="020B0604020202020204" pitchFamily="34" charset="0"/>
              </a:rPr>
              <a:t>Mylenko</a:t>
            </a:r>
            <a:r>
              <a:rPr lang="es-MX" sz="2200" dirty="0">
                <a:cs typeface="Arial" panose="020B0604020202020204" pitchFamily="34" charset="0"/>
              </a:rPr>
              <a:t> y </a:t>
            </a:r>
            <a:r>
              <a:rPr lang="es-MX" sz="2200" dirty="0" err="1">
                <a:cs typeface="Arial" panose="020B0604020202020204" pitchFamily="34" charset="0"/>
              </a:rPr>
              <a:t>Saltane</a:t>
            </a:r>
            <a:r>
              <a:rPr lang="es-MX" sz="2200" dirty="0">
                <a:cs typeface="Arial" panose="020B0604020202020204" pitchFamily="34" charset="0"/>
              </a:rPr>
              <a:t> (2011)</a:t>
            </a:r>
            <a:r>
              <a:rPr lang="es-MX" sz="2200" baseline="30000" dirty="0">
                <a:cs typeface="Arial" panose="020B0604020202020204" pitchFamily="34" charset="0"/>
              </a:rPr>
              <a:t>1/</a:t>
            </a:r>
            <a:r>
              <a:rPr lang="es-MX" sz="2200" dirty="0">
                <a:cs typeface="Arial" panose="020B0604020202020204" pitchFamily="34" charset="0"/>
              </a:rPr>
              <a:t> destacan el monto de los préstamos como una variable para inferir el tamaño de un negocio.</a:t>
            </a:r>
          </a:p>
          <a:p>
            <a:pPr marL="541338" lvl="1" indent="-341313" algn="just">
              <a:lnSpc>
                <a:spcPct val="100000"/>
              </a:lnSpc>
              <a:spcBef>
                <a:spcPts val="0"/>
              </a:spcBef>
              <a:spcAft>
                <a:spcPts val="1200"/>
              </a:spcAft>
              <a:buFont typeface="Wingdings" panose="05000000000000000000" pitchFamily="2" charset="2"/>
              <a:buChar char="§"/>
            </a:pPr>
            <a:r>
              <a:rPr lang="es-MX" sz="2200" dirty="0">
                <a:cs typeface="Arial" panose="020B0604020202020204" pitchFamily="34" charset="0"/>
              </a:rPr>
              <a:t>La Unión Europea ha hecho esfuerzos por estandarizar la clasificación de MIPYMES en la región.</a:t>
            </a:r>
          </a:p>
          <a:p>
            <a:pPr lvl="2" algn="just">
              <a:lnSpc>
                <a:spcPct val="100000"/>
              </a:lnSpc>
              <a:spcBef>
                <a:spcPts val="0"/>
              </a:spcBef>
              <a:spcAft>
                <a:spcPts val="1200"/>
              </a:spcAft>
              <a:buFont typeface="Wingdings" panose="05000000000000000000" pitchFamily="2" charset="2"/>
              <a:buChar char="§"/>
            </a:pPr>
            <a:endParaRPr lang="es-MX" sz="2200" dirty="0">
              <a:cs typeface="Arial" panose="020B0604020202020204" pitchFamily="34" charset="0"/>
            </a:endParaRPr>
          </a:p>
          <a:p>
            <a:pPr lvl="2" algn="just">
              <a:spcBef>
                <a:spcPts val="0"/>
              </a:spcBef>
              <a:spcAft>
                <a:spcPts val="1200"/>
              </a:spcAft>
              <a:buFont typeface="Wingdings" panose="05000000000000000000" pitchFamily="2" charset="2"/>
              <a:buChar char="§"/>
            </a:pPr>
            <a:endParaRPr lang="es-MX" sz="2200" dirty="0">
              <a:latin typeface="Arial" panose="020B0604020202020204" pitchFamily="34" charset="0"/>
              <a:cs typeface="Arial" panose="020B0604020202020204" pitchFamily="34" charset="0"/>
            </a:endParaRPr>
          </a:p>
        </p:txBody>
      </p:sp>
      <p:sp>
        <p:nvSpPr>
          <p:cNvPr id="5" name="CuadroTexto 4"/>
          <p:cNvSpPr txBox="1"/>
          <p:nvPr/>
        </p:nvSpPr>
        <p:spPr>
          <a:xfrm>
            <a:off x="866852" y="6156519"/>
            <a:ext cx="6812615"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 </a:t>
            </a:r>
            <a:r>
              <a:rPr lang="en-US" sz="1200" dirty="0" err="1">
                <a:latin typeface="Arial" panose="020B0604020202020204" pitchFamily="34" charset="0"/>
                <a:cs typeface="Arial" panose="020B0604020202020204" pitchFamily="34" charset="0"/>
              </a:rPr>
              <a:t>Ardic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Oya</a:t>
            </a:r>
            <a:r>
              <a:rPr lang="en-US" sz="1200" dirty="0">
                <a:latin typeface="Arial" panose="020B0604020202020204" pitchFamily="34" charset="0"/>
                <a:cs typeface="Arial" panose="020B0604020202020204" pitchFamily="34" charset="0"/>
              </a:rPr>
              <a:t> P., </a:t>
            </a:r>
            <a:r>
              <a:rPr lang="en-US" sz="1200" dirty="0" err="1">
                <a:latin typeface="Arial" panose="020B0604020202020204" pitchFamily="34" charset="0"/>
                <a:cs typeface="Arial" panose="020B0604020202020204" pitchFamily="34" charset="0"/>
              </a:rPr>
              <a:t>Natalyia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Mylenko</a:t>
            </a:r>
            <a:r>
              <a:rPr lang="en-US" sz="1200" dirty="0">
                <a:latin typeface="Arial" panose="020B0604020202020204" pitchFamily="34" charset="0"/>
                <a:cs typeface="Arial" panose="020B0604020202020204" pitchFamily="34" charset="0"/>
              </a:rPr>
              <a:t> y Valentina </a:t>
            </a:r>
            <a:r>
              <a:rPr lang="en-US" sz="1200" dirty="0" err="1">
                <a:latin typeface="Arial" panose="020B0604020202020204" pitchFamily="34" charset="0"/>
                <a:cs typeface="Arial" panose="020B0604020202020204" pitchFamily="34" charset="0"/>
              </a:rPr>
              <a:t>Saltane</a:t>
            </a:r>
            <a:r>
              <a:rPr lang="en-US" sz="1200" dirty="0">
                <a:latin typeface="Arial" panose="020B0604020202020204" pitchFamily="34" charset="0"/>
                <a:cs typeface="Arial" panose="020B0604020202020204" pitchFamily="34" charset="0"/>
              </a:rPr>
              <a:t> (2011), </a:t>
            </a:r>
            <a:r>
              <a:rPr lang="en-US" sz="1200" i="1" dirty="0">
                <a:latin typeface="Arial" panose="020B0604020202020204" pitchFamily="34" charset="0"/>
                <a:cs typeface="Arial" panose="020B0604020202020204" pitchFamily="34" charset="0"/>
              </a:rPr>
              <a:t>Small and Medium Enterprises: A cross-country analysis with a new data set. </a:t>
            </a:r>
            <a:r>
              <a:rPr lang="en-US" sz="1200" dirty="0">
                <a:latin typeface="Arial" panose="020B0604020202020204" pitchFamily="34" charset="0"/>
                <a:cs typeface="Arial" panose="020B0604020202020204" pitchFamily="34" charset="0"/>
              </a:rPr>
              <a:t>Policy Research Working Paper N° 5538, World Bank, 2011.</a:t>
            </a:r>
          </a:p>
        </p:txBody>
      </p:sp>
      <p:sp>
        <p:nvSpPr>
          <p:cNvPr id="6" name="Rectangle 1026"/>
          <p:cNvSpPr>
            <a:spLocks noChangeArrowheads="1"/>
          </p:cNvSpPr>
          <p:nvPr/>
        </p:nvSpPr>
        <p:spPr bwMode="auto">
          <a:xfrm>
            <a:off x="425891" y="784441"/>
            <a:ext cx="4993481" cy="584775"/>
          </a:xfrm>
          <a:prstGeom prst="rect">
            <a:avLst/>
          </a:prstGeom>
          <a:noFill/>
          <a:ln>
            <a:noFill/>
          </a:ln>
          <a:extLst>
            <a:ext uri="{909E8E84-426E-40DD-AFC4-6F175D3DCCD1}">
              <a14:hiddenFill xmlns:a14="http://schemas.microsoft.com/office/drawing/2010/main">
                <a:gradFill rotWithShape="0">
                  <a:gsLst>
                    <a:gs pos="0">
                      <a:srgbClr val="FF9900"/>
                    </a:gs>
                    <a:gs pos="100000">
                      <a:srgbClr val="FF9900">
                        <a:gamma/>
                        <a:tint val="0"/>
                        <a:invGamma/>
                      </a:srgbClr>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s-MX" sz="3200" dirty="0" smtClean="0">
                <a:solidFill>
                  <a:srgbClr val="000078"/>
                </a:solidFill>
                <a:latin typeface="Impact" panose="020B0806030902050204" pitchFamily="34" charset="0"/>
              </a:rPr>
              <a:t>DEFINICIÓN DE MIPYMES</a:t>
            </a:r>
            <a:endParaRPr lang="es-MX" sz="3200" dirty="0">
              <a:solidFill>
                <a:srgbClr val="000078"/>
              </a:solidFill>
              <a:latin typeface="Impact" panose="020B0806030902050204" pitchFamily="34" charset="0"/>
            </a:endParaRPr>
          </a:p>
        </p:txBody>
      </p:sp>
    </p:spTree>
    <p:extLst>
      <p:ext uri="{BB962C8B-B14F-4D97-AF65-F5344CB8AC3E}">
        <p14:creationId xmlns:p14="http://schemas.microsoft.com/office/powerpoint/2010/main" val="3856490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ipse 16"/>
          <p:cNvSpPr/>
          <p:nvPr/>
        </p:nvSpPr>
        <p:spPr>
          <a:xfrm>
            <a:off x="4979820" y="4702195"/>
            <a:ext cx="2910778" cy="176864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6" name="Elipse 15"/>
          <p:cNvSpPr/>
          <p:nvPr/>
        </p:nvSpPr>
        <p:spPr>
          <a:xfrm>
            <a:off x="294390" y="4702195"/>
            <a:ext cx="2910778" cy="176864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4" name="Rectángulo 3"/>
          <p:cNvSpPr/>
          <p:nvPr/>
        </p:nvSpPr>
        <p:spPr>
          <a:xfrm>
            <a:off x="1106590" y="1777006"/>
            <a:ext cx="6002424" cy="2677656"/>
          </a:xfrm>
          <a:prstGeom prst="rect">
            <a:avLst/>
          </a:prstGeom>
        </p:spPr>
        <p:txBody>
          <a:bodyPr wrap="square">
            <a:spAutoFit/>
          </a:bodyPr>
          <a:lstStyle/>
          <a:p>
            <a:pPr marL="285750" indent="-285750" algn="just">
              <a:buFont typeface="Arial" panose="020B0604020202020204" pitchFamily="34" charset="0"/>
              <a:buChar char="•"/>
            </a:pPr>
            <a:r>
              <a:rPr lang="es-MX" sz="2400" dirty="0"/>
              <a:t>Muchos países tienen algún tipo de política  destinada a promover el acceso de las pymes a las compras gubernamentales.</a:t>
            </a:r>
          </a:p>
          <a:p>
            <a:pPr marL="285750" indent="-285750" algn="just">
              <a:buFont typeface="Arial" panose="020B0604020202020204" pitchFamily="34" charset="0"/>
              <a:buChar char="•"/>
            </a:pPr>
            <a:endParaRPr lang="es-MX" sz="2400" dirty="0"/>
          </a:p>
          <a:p>
            <a:pPr marL="285750" indent="-285750" algn="just">
              <a:buFont typeface="Arial" panose="020B0604020202020204" pitchFamily="34" charset="0"/>
              <a:buChar char="•"/>
            </a:pPr>
            <a:r>
              <a:rPr lang="es-MX" sz="2400" dirty="0"/>
              <a:t>Las herramientas utilizadas responden a algún tipo de estrategia que se enmarca en dos enfoques: </a:t>
            </a:r>
          </a:p>
        </p:txBody>
      </p:sp>
      <p:pic>
        <p:nvPicPr>
          <p:cNvPr id="10" name="Imagen 9"/>
          <p:cNvPicPr>
            <a:picLocks noChangeAspect="1"/>
          </p:cNvPicPr>
          <p:nvPr/>
        </p:nvPicPr>
        <p:blipFill>
          <a:blip r:embed="rId2"/>
          <a:stretch>
            <a:fillRect/>
          </a:stretch>
        </p:blipFill>
        <p:spPr>
          <a:xfrm>
            <a:off x="3503700" y="4839590"/>
            <a:ext cx="1033919" cy="1378558"/>
          </a:xfrm>
          <a:prstGeom prst="rect">
            <a:avLst/>
          </a:prstGeom>
        </p:spPr>
      </p:pic>
      <p:sp>
        <p:nvSpPr>
          <p:cNvPr id="11" name="CuadroTexto 10"/>
          <p:cNvSpPr txBox="1"/>
          <p:nvPr/>
        </p:nvSpPr>
        <p:spPr>
          <a:xfrm>
            <a:off x="3855827" y="5127228"/>
            <a:ext cx="540060" cy="707886"/>
          </a:xfrm>
          <a:prstGeom prst="rect">
            <a:avLst/>
          </a:prstGeom>
          <a:noFill/>
        </p:spPr>
        <p:txBody>
          <a:bodyPr wrap="square" rtlCol="0">
            <a:spAutoFit/>
          </a:bodyPr>
          <a:lstStyle/>
          <a:p>
            <a:r>
              <a:rPr lang="es-MX" sz="2000" b="1" dirty="0"/>
              <a:t>MIX</a:t>
            </a:r>
          </a:p>
        </p:txBody>
      </p:sp>
      <p:sp>
        <p:nvSpPr>
          <p:cNvPr id="12" name="Rectángulo 11"/>
          <p:cNvSpPr/>
          <p:nvPr/>
        </p:nvSpPr>
        <p:spPr>
          <a:xfrm>
            <a:off x="422877" y="4986353"/>
            <a:ext cx="2653804" cy="1200329"/>
          </a:xfrm>
          <a:prstGeom prst="rect">
            <a:avLst/>
          </a:prstGeom>
        </p:spPr>
        <p:txBody>
          <a:bodyPr wrap="none">
            <a:spAutoFit/>
          </a:bodyPr>
          <a:lstStyle/>
          <a:p>
            <a:pPr algn="ctr"/>
            <a:r>
              <a:rPr lang="es-MX" sz="3600" b="1" dirty="0"/>
              <a:t>Enfoque de </a:t>
            </a:r>
            <a:endParaRPr lang="es-MX" sz="3600" b="1" dirty="0" smtClean="0"/>
          </a:p>
          <a:p>
            <a:pPr algn="ctr"/>
            <a:r>
              <a:rPr lang="es-MX" sz="3600" b="1" dirty="0" smtClean="0"/>
              <a:t>preferencias </a:t>
            </a:r>
            <a:endParaRPr lang="es-MX" sz="3600" b="1" dirty="0"/>
          </a:p>
        </p:txBody>
      </p:sp>
      <p:sp>
        <p:nvSpPr>
          <p:cNvPr id="13" name="Rectángulo 12"/>
          <p:cNvSpPr/>
          <p:nvPr/>
        </p:nvSpPr>
        <p:spPr>
          <a:xfrm>
            <a:off x="4298028" y="4842950"/>
            <a:ext cx="4337638" cy="1200329"/>
          </a:xfrm>
          <a:prstGeom prst="rect">
            <a:avLst/>
          </a:prstGeom>
        </p:spPr>
        <p:txBody>
          <a:bodyPr wrap="square">
            <a:spAutoFit/>
          </a:bodyPr>
          <a:lstStyle/>
          <a:p>
            <a:pPr algn="ctr"/>
            <a:r>
              <a:rPr lang="es-MX" sz="3600" b="1" dirty="0"/>
              <a:t>Enfoque de </a:t>
            </a:r>
            <a:endParaRPr lang="es-MX" sz="3600" b="1" dirty="0" smtClean="0"/>
          </a:p>
          <a:p>
            <a:pPr algn="ctr"/>
            <a:r>
              <a:rPr lang="es-MX" sz="3600" b="1" dirty="0" smtClean="0"/>
              <a:t>fallas </a:t>
            </a:r>
            <a:r>
              <a:rPr lang="es-MX" sz="3600" b="1" dirty="0"/>
              <a:t>de mercado </a:t>
            </a:r>
          </a:p>
        </p:txBody>
      </p:sp>
      <p:sp>
        <p:nvSpPr>
          <p:cNvPr id="15" name="Título 1"/>
          <p:cNvSpPr txBox="1">
            <a:spLocks/>
          </p:cNvSpPr>
          <p:nvPr/>
        </p:nvSpPr>
        <p:spPr>
          <a:xfrm>
            <a:off x="606393" y="825425"/>
            <a:ext cx="7543800" cy="63391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Enfoques en el uso de las políticas para impulsar a las </a:t>
            </a:r>
            <a:r>
              <a:rPr lang="es-MX" sz="3200" dirty="0" err="1" smtClean="0">
                <a:solidFill>
                  <a:srgbClr val="000078"/>
                </a:solidFill>
                <a:latin typeface="Impact" panose="020B0806030902050204" pitchFamily="34" charset="0"/>
                <a:ea typeface="+mn-ea"/>
                <a:cs typeface="+mn-cs"/>
              </a:rPr>
              <a:t>Mipymes</a:t>
            </a:r>
            <a:r>
              <a:rPr lang="es-MX" sz="3200" dirty="0" smtClean="0">
                <a:solidFill>
                  <a:srgbClr val="000078"/>
                </a:solidFill>
                <a:latin typeface="Impact" panose="020B0806030902050204" pitchFamily="34" charset="0"/>
                <a:ea typeface="+mn-ea"/>
                <a:cs typeface="+mn-cs"/>
              </a:rPr>
              <a:t> a través de las Compras Públicas</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3709208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52399421"/>
              </p:ext>
            </p:extLst>
          </p:nvPr>
        </p:nvGraphicFramePr>
        <p:xfrm>
          <a:off x="615417" y="1784303"/>
          <a:ext cx="7489659" cy="5657840"/>
        </p:xfrm>
        <a:graphic>
          <a:graphicData uri="http://schemas.openxmlformats.org/drawingml/2006/table">
            <a:tbl>
              <a:tblPr firstRow="1" bandRow="1">
                <a:tableStyleId>{073A0DAA-6AF3-43AB-8588-CEC1D06C72B9}</a:tableStyleId>
              </a:tblPr>
              <a:tblGrid>
                <a:gridCol w="2496553"/>
                <a:gridCol w="2496553"/>
                <a:gridCol w="2496553"/>
              </a:tblGrid>
              <a:tr h="720080">
                <a:tc>
                  <a:txBody>
                    <a:bodyPr/>
                    <a:lstStyle/>
                    <a:p>
                      <a:pPr algn="ctr"/>
                      <a:r>
                        <a:rPr lang="es-MX" dirty="0" smtClean="0"/>
                        <a:t>Enfoque</a:t>
                      </a:r>
                      <a:endParaRPr lang="es-MX" dirty="0"/>
                    </a:p>
                  </a:txBody>
                  <a:tcPr marL="68580" marR="68580" anchor="ctr"/>
                </a:tc>
                <a:tc>
                  <a:txBody>
                    <a:bodyPr/>
                    <a:lstStyle/>
                    <a:p>
                      <a:pPr algn="ctr"/>
                      <a:r>
                        <a:rPr lang="es-MX" dirty="0" smtClean="0"/>
                        <a:t>Tipo</a:t>
                      </a:r>
                      <a:r>
                        <a:rPr lang="es-MX" baseline="0" dirty="0" smtClean="0"/>
                        <a:t> de Intervención</a:t>
                      </a:r>
                      <a:endParaRPr lang="es-MX" dirty="0"/>
                    </a:p>
                  </a:txBody>
                  <a:tcPr marL="68580" marR="68580" anchor="ctr"/>
                </a:tc>
                <a:tc>
                  <a:txBody>
                    <a:bodyPr/>
                    <a:lstStyle/>
                    <a:p>
                      <a:pPr algn="ctr"/>
                      <a:r>
                        <a:rPr lang="es-MX" dirty="0" smtClean="0"/>
                        <a:t>Intervención en compras públicas</a:t>
                      </a:r>
                      <a:endParaRPr lang="es-MX" dirty="0"/>
                    </a:p>
                  </a:txBody>
                  <a:tcPr marL="68580" marR="68580" anchor="ctr"/>
                </a:tc>
              </a:tr>
              <a:tr h="540202">
                <a:tc>
                  <a:txBody>
                    <a:bodyPr/>
                    <a:lstStyle/>
                    <a:p>
                      <a:pPr algn="ctr"/>
                      <a:r>
                        <a:rPr lang="es-MX" sz="2400" dirty="0" smtClean="0"/>
                        <a:t>Fallas de mercado</a:t>
                      </a:r>
                      <a:endParaRPr lang="es-MX" sz="2400" dirty="0"/>
                    </a:p>
                  </a:txBody>
                  <a:tcPr marL="68580" marR="68580" anchor="ctr"/>
                </a:tc>
                <a:tc>
                  <a:txBody>
                    <a:bodyPr/>
                    <a:lstStyle/>
                    <a:p>
                      <a:pPr algn="ctr"/>
                      <a:r>
                        <a:rPr lang="es-MX" sz="2400" dirty="0" smtClean="0"/>
                        <a:t>Políticas horizontales:</a:t>
                      </a:r>
                    </a:p>
                    <a:p>
                      <a:pPr algn="ctr"/>
                      <a:r>
                        <a:rPr lang="es-MX" sz="2400" dirty="0" smtClean="0"/>
                        <a:t>Disponible</a:t>
                      </a:r>
                      <a:r>
                        <a:rPr lang="es-MX" sz="2400" baseline="0" dirty="0" smtClean="0"/>
                        <a:t> para cualquier sector o actividad.</a:t>
                      </a:r>
                      <a:endParaRPr lang="es-MX" sz="2400" dirty="0"/>
                    </a:p>
                  </a:txBody>
                  <a:tcPr marL="68580" marR="68580" anchor="ctr"/>
                </a:tc>
                <a:tc>
                  <a:txBody>
                    <a:bodyPr/>
                    <a:lstStyle/>
                    <a:p>
                      <a:pPr algn="ctr"/>
                      <a:r>
                        <a:rPr lang="es-MX" sz="2400" dirty="0" smtClean="0"/>
                        <a:t>Disminuir</a:t>
                      </a:r>
                      <a:r>
                        <a:rPr lang="es-MX" sz="2400" baseline="0" dirty="0" smtClean="0"/>
                        <a:t> o eliminar barreras legales, administrativas, de procedimiento, etc.</a:t>
                      </a:r>
                      <a:endParaRPr lang="es-MX" sz="2400" dirty="0"/>
                    </a:p>
                  </a:txBody>
                  <a:tcPr marL="68580" marR="68580" anchor="ctr"/>
                </a:tc>
              </a:tr>
              <a:tr h="540202">
                <a:tc>
                  <a:txBody>
                    <a:bodyPr/>
                    <a:lstStyle/>
                    <a:p>
                      <a:pPr algn="ctr"/>
                      <a:r>
                        <a:rPr lang="es-MX" sz="2400" dirty="0" smtClean="0"/>
                        <a:t>De preferencias</a:t>
                      </a:r>
                      <a:endParaRPr lang="es-MX" sz="2400" dirty="0"/>
                    </a:p>
                  </a:txBody>
                  <a:tcPr marL="68580" marR="68580" anchor="ctr"/>
                </a:tc>
                <a:tc>
                  <a:txBody>
                    <a:bodyPr/>
                    <a:lstStyle/>
                    <a:p>
                      <a:pPr algn="ctr"/>
                      <a:r>
                        <a:rPr lang="es-MX" sz="2400" dirty="0" smtClean="0"/>
                        <a:t>Políticas  verticales:</a:t>
                      </a:r>
                    </a:p>
                    <a:p>
                      <a:pPr algn="ctr"/>
                      <a:r>
                        <a:rPr lang="es-MX" sz="2400" dirty="0" smtClean="0"/>
                        <a:t>Disponible para cierto sector o actividad especifica</a:t>
                      </a:r>
                      <a:endParaRPr lang="es-MX" sz="2400" dirty="0"/>
                    </a:p>
                  </a:txBody>
                  <a:tcPr marL="68580" marR="68580" anchor="ctr"/>
                </a:tc>
                <a:tc>
                  <a:txBody>
                    <a:bodyPr/>
                    <a:lstStyle/>
                    <a:p>
                      <a:pPr algn="ctr"/>
                      <a:r>
                        <a:rPr lang="es-MX" sz="2400" dirty="0" smtClean="0"/>
                        <a:t>Establecer algún tipo de preferencia para las pymes en los distintos mecanismos de compra del sector público</a:t>
                      </a:r>
                      <a:endParaRPr lang="es-MX" sz="2400" dirty="0"/>
                    </a:p>
                  </a:txBody>
                  <a:tcPr marL="68580" marR="68580" anchor="ctr"/>
                </a:tc>
              </a:tr>
            </a:tbl>
          </a:graphicData>
        </a:graphic>
      </p:graphicFrame>
      <p:sp>
        <p:nvSpPr>
          <p:cNvPr id="5" name="Título 1"/>
          <p:cNvSpPr txBox="1">
            <a:spLocks/>
          </p:cNvSpPr>
          <p:nvPr/>
        </p:nvSpPr>
        <p:spPr>
          <a:xfrm>
            <a:off x="615416" y="705110"/>
            <a:ext cx="7543800" cy="63391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Enfoques en el uso de las políticas para impulsar a las </a:t>
            </a:r>
            <a:r>
              <a:rPr lang="es-MX" sz="3200" dirty="0" err="1" smtClean="0">
                <a:solidFill>
                  <a:srgbClr val="000078"/>
                </a:solidFill>
                <a:latin typeface="Impact" panose="020B0806030902050204" pitchFamily="34" charset="0"/>
                <a:ea typeface="+mn-ea"/>
                <a:cs typeface="+mn-cs"/>
              </a:rPr>
              <a:t>Mipymes</a:t>
            </a:r>
            <a:r>
              <a:rPr lang="es-MX" sz="3200" dirty="0" smtClean="0">
                <a:solidFill>
                  <a:srgbClr val="000078"/>
                </a:solidFill>
                <a:latin typeface="Impact" panose="020B0806030902050204" pitchFamily="34" charset="0"/>
                <a:ea typeface="+mn-ea"/>
                <a:cs typeface="+mn-cs"/>
              </a:rPr>
              <a:t> a través de las Compras Públicas</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1537518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09633014"/>
              </p:ext>
            </p:extLst>
          </p:nvPr>
        </p:nvGraphicFramePr>
        <p:xfrm>
          <a:off x="1135181" y="1928682"/>
          <a:ext cx="6504270" cy="2880888"/>
        </p:xfrm>
        <a:graphic>
          <a:graphicData uri="http://schemas.openxmlformats.org/drawingml/2006/table">
            <a:tbl>
              <a:tblPr firstRow="1" bandRow="1">
                <a:tableStyleId>{073A0DAA-6AF3-43AB-8588-CEC1D06C72B9}</a:tableStyleId>
              </a:tblPr>
              <a:tblGrid>
                <a:gridCol w="3252135"/>
                <a:gridCol w="3252135"/>
              </a:tblGrid>
              <a:tr h="720080">
                <a:tc>
                  <a:txBody>
                    <a:bodyPr/>
                    <a:lstStyle/>
                    <a:p>
                      <a:pPr algn="ctr"/>
                      <a:r>
                        <a:rPr lang="es-MX" dirty="0" smtClean="0"/>
                        <a:t>País</a:t>
                      </a:r>
                      <a:endParaRPr lang="es-MX" dirty="0"/>
                    </a:p>
                  </a:txBody>
                  <a:tcPr marL="68580" marR="68580" anchor="ctr"/>
                </a:tc>
                <a:tc>
                  <a:txBody>
                    <a:bodyPr/>
                    <a:lstStyle/>
                    <a:p>
                      <a:pPr algn="ctr"/>
                      <a:r>
                        <a:rPr lang="es-MX" dirty="0" smtClean="0"/>
                        <a:t>Porcentaje</a:t>
                      </a:r>
                      <a:endParaRPr lang="es-MX" dirty="0"/>
                    </a:p>
                  </a:txBody>
                  <a:tcPr marL="68580" marR="68580" anchor="ctr"/>
                </a:tc>
              </a:tr>
              <a:tr h="540202">
                <a:tc>
                  <a:txBody>
                    <a:bodyPr/>
                    <a:lstStyle/>
                    <a:p>
                      <a:pPr algn="ctr"/>
                      <a:r>
                        <a:rPr lang="es-MX" sz="2400" dirty="0" smtClean="0"/>
                        <a:t>Estados Unidos</a:t>
                      </a:r>
                      <a:endParaRPr lang="es-MX" sz="2400" dirty="0"/>
                    </a:p>
                  </a:txBody>
                  <a:tcPr marL="68580" marR="68580" anchor="ctr"/>
                </a:tc>
                <a:tc>
                  <a:txBody>
                    <a:bodyPr/>
                    <a:lstStyle/>
                    <a:p>
                      <a:pPr algn="ctr"/>
                      <a:r>
                        <a:rPr lang="es-MX" sz="2400" dirty="0" smtClean="0"/>
                        <a:t>23%</a:t>
                      </a:r>
                      <a:endParaRPr lang="es-MX" sz="2400" dirty="0"/>
                    </a:p>
                  </a:txBody>
                  <a:tcPr marL="68580" marR="68580" anchor="ctr"/>
                </a:tc>
              </a:tr>
              <a:tr h="540202">
                <a:tc>
                  <a:txBody>
                    <a:bodyPr/>
                    <a:lstStyle/>
                    <a:p>
                      <a:pPr algn="ctr"/>
                      <a:r>
                        <a:rPr lang="es-MX" sz="2400" dirty="0" smtClean="0"/>
                        <a:t>Australia</a:t>
                      </a:r>
                      <a:endParaRPr lang="es-MX" sz="2400" dirty="0"/>
                    </a:p>
                  </a:txBody>
                  <a:tcPr marL="68580" marR="68580" anchor="ctr"/>
                </a:tc>
                <a:tc>
                  <a:txBody>
                    <a:bodyPr/>
                    <a:lstStyle/>
                    <a:p>
                      <a:pPr algn="ctr"/>
                      <a:r>
                        <a:rPr lang="es-MX" sz="2400" dirty="0" smtClean="0"/>
                        <a:t>37%</a:t>
                      </a:r>
                      <a:endParaRPr lang="es-MX" sz="2400" dirty="0"/>
                    </a:p>
                  </a:txBody>
                  <a:tcPr marL="68580" marR="68580" anchor="ctr"/>
                </a:tc>
              </a:tr>
              <a:tr h="540202">
                <a:tc>
                  <a:txBody>
                    <a:bodyPr/>
                    <a:lstStyle/>
                    <a:p>
                      <a:pPr algn="ctr"/>
                      <a:r>
                        <a:rPr lang="es-MX" sz="2400" dirty="0" smtClean="0"/>
                        <a:t>Canadá </a:t>
                      </a:r>
                      <a:endParaRPr lang="es-MX" sz="2400" dirty="0"/>
                    </a:p>
                  </a:txBody>
                  <a:tcPr marL="68580" marR="68580" anchor="ctr"/>
                </a:tc>
                <a:tc>
                  <a:txBody>
                    <a:bodyPr/>
                    <a:lstStyle/>
                    <a:p>
                      <a:pPr algn="ctr"/>
                      <a:r>
                        <a:rPr lang="es-MX" sz="2400" dirty="0" smtClean="0"/>
                        <a:t>43%</a:t>
                      </a:r>
                      <a:endParaRPr lang="es-MX" sz="2400" dirty="0"/>
                    </a:p>
                  </a:txBody>
                  <a:tcPr marL="68580" marR="68580" anchor="ctr"/>
                </a:tc>
              </a:tr>
              <a:tr h="540202">
                <a:tc>
                  <a:txBody>
                    <a:bodyPr/>
                    <a:lstStyle/>
                    <a:p>
                      <a:pPr algn="ctr"/>
                      <a:r>
                        <a:rPr lang="es-MX" sz="2400" dirty="0" smtClean="0"/>
                        <a:t>Unión Europea</a:t>
                      </a:r>
                      <a:endParaRPr lang="es-MX" sz="2400" dirty="0"/>
                    </a:p>
                  </a:txBody>
                  <a:tcPr marL="68580" marR="68580" anchor="ctr"/>
                </a:tc>
                <a:tc>
                  <a:txBody>
                    <a:bodyPr/>
                    <a:lstStyle/>
                    <a:p>
                      <a:pPr algn="ctr"/>
                      <a:r>
                        <a:rPr lang="es-MX" sz="2400" dirty="0" smtClean="0"/>
                        <a:t>42%</a:t>
                      </a:r>
                      <a:endParaRPr lang="es-MX" sz="2400" dirty="0"/>
                    </a:p>
                  </a:txBody>
                  <a:tcPr marL="68580" marR="68580" anchor="ctr"/>
                </a:tc>
              </a:tr>
            </a:tbl>
          </a:graphicData>
        </a:graphic>
      </p:graphicFrame>
      <p:sp>
        <p:nvSpPr>
          <p:cNvPr id="5" name="Título 1"/>
          <p:cNvSpPr txBox="1">
            <a:spLocks/>
          </p:cNvSpPr>
          <p:nvPr/>
        </p:nvSpPr>
        <p:spPr>
          <a:xfrm>
            <a:off x="615416" y="705110"/>
            <a:ext cx="7543800" cy="63391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Porcentaje de Compras de Gobierno a </a:t>
            </a:r>
            <a:r>
              <a:rPr lang="es-MX" sz="3200" dirty="0" err="1" smtClean="0">
                <a:solidFill>
                  <a:srgbClr val="000078"/>
                </a:solidFill>
                <a:latin typeface="Impact" panose="020B0806030902050204" pitchFamily="34" charset="0"/>
                <a:ea typeface="+mn-ea"/>
                <a:cs typeface="+mn-cs"/>
              </a:rPr>
              <a:t>Mipymes</a:t>
            </a:r>
            <a:endParaRPr lang="es-MX" sz="3200" dirty="0">
              <a:solidFill>
                <a:srgbClr val="000078"/>
              </a:solidFill>
              <a:latin typeface="Impact" panose="020B0806030902050204" pitchFamily="34" charset="0"/>
              <a:ea typeface="+mn-ea"/>
              <a:cs typeface="+mn-cs"/>
            </a:endParaRPr>
          </a:p>
        </p:txBody>
      </p:sp>
      <p:sp>
        <p:nvSpPr>
          <p:cNvPr id="2" name="Rectángulo 1"/>
          <p:cNvSpPr/>
          <p:nvPr/>
        </p:nvSpPr>
        <p:spPr>
          <a:xfrm>
            <a:off x="254469" y="6209982"/>
            <a:ext cx="6170394" cy="646331"/>
          </a:xfrm>
          <a:prstGeom prst="rect">
            <a:avLst/>
          </a:prstGeom>
        </p:spPr>
        <p:txBody>
          <a:bodyPr wrap="square">
            <a:spAutoFit/>
          </a:bodyPr>
          <a:lstStyle/>
          <a:p>
            <a:r>
              <a:rPr lang="es-MX" i="1" dirty="0" smtClean="0">
                <a:solidFill>
                  <a:srgbClr val="1F497D"/>
                </a:solidFill>
                <a:latin typeface="Arial" panose="020B0604020202020204" pitchFamily="34" charset="0"/>
              </a:rPr>
              <a:t>Fuente: Observatorio </a:t>
            </a:r>
            <a:r>
              <a:rPr lang="es-MX" i="1" dirty="0">
                <a:solidFill>
                  <a:srgbClr val="1F497D"/>
                </a:solidFill>
                <a:latin typeface="Arial" panose="020B0604020202020204" pitchFamily="34" charset="0"/>
              </a:rPr>
              <a:t>de Competitividad de las Cadenas de Valor en México</a:t>
            </a:r>
            <a:endParaRPr lang="es-MX" dirty="0"/>
          </a:p>
        </p:txBody>
      </p:sp>
    </p:spTree>
    <p:extLst>
      <p:ext uri="{BB962C8B-B14F-4D97-AF65-F5344CB8AC3E}">
        <p14:creationId xmlns:p14="http://schemas.microsoft.com/office/powerpoint/2010/main" val="1967034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00" y="488496"/>
            <a:ext cx="2400000" cy="55873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317" y="545639"/>
            <a:ext cx="1142857" cy="444444"/>
          </a:xfrm>
          <a:prstGeom prst="rect">
            <a:avLst/>
          </a:prstGeom>
        </p:spPr>
      </p:pic>
      <p:sp>
        <p:nvSpPr>
          <p:cNvPr id="8" name="Título 1"/>
          <p:cNvSpPr txBox="1">
            <a:spLocks/>
          </p:cNvSpPr>
          <p:nvPr/>
        </p:nvSpPr>
        <p:spPr>
          <a:xfrm>
            <a:off x="2248702" y="3846649"/>
            <a:ext cx="5024387" cy="63391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dirty="0" smtClean="0">
                <a:solidFill>
                  <a:srgbClr val="000078"/>
                </a:solidFill>
                <a:latin typeface="Impact" panose="020B0806030902050204" pitchFamily="34" charset="0"/>
                <a:ea typeface="+mn-ea"/>
                <a:cs typeface="+mn-cs"/>
              </a:rPr>
              <a:t>El modelo de Compras de Gobierno a </a:t>
            </a:r>
            <a:r>
              <a:rPr lang="es-MX" dirty="0" err="1" smtClean="0">
                <a:solidFill>
                  <a:srgbClr val="000078"/>
                </a:solidFill>
                <a:latin typeface="Impact" panose="020B0806030902050204" pitchFamily="34" charset="0"/>
                <a:ea typeface="+mn-ea"/>
                <a:cs typeface="+mn-cs"/>
              </a:rPr>
              <a:t>Mipymes</a:t>
            </a:r>
            <a:r>
              <a:rPr lang="es-MX" dirty="0" smtClean="0">
                <a:solidFill>
                  <a:srgbClr val="000078"/>
                </a:solidFill>
                <a:latin typeface="Impact" panose="020B0806030902050204" pitchFamily="34" charset="0"/>
                <a:ea typeface="+mn-ea"/>
                <a:cs typeface="+mn-cs"/>
              </a:rPr>
              <a:t> en México</a:t>
            </a:r>
            <a:endParaRPr lang="es-MX"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849207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texto"/>
          <p:cNvSpPr txBox="1">
            <a:spLocks/>
          </p:cNvSpPr>
          <p:nvPr/>
        </p:nvSpPr>
        <p:spPr>
          <a:xfrm>
            <a:off x="1104334" y="647992"/>
            <a:ext cx="6642738" cy="6480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800" b="1" dirty="0" smtClean="0">
                <a:solidFill>
                  <a:schemeClr val="tx1"/>
                </a:solidFill>
              </a:rPr>
              <a:t>Antecedentes</a:t>
            </a:r>
            <a:endParaRPr lang="es-MX" sz="2800" b="1" dirty="0">
              <a:solidFill>
                <a:schemeClr val="tx1"/>
              </a:solidFill>
            </a:endParaRPr>
          </a:p>
        </p:txBody>
      </p:sp>
      <p:sp>
        <p:nvSpPr>
          <p:cNvPr id="9" name="2 Rectángulo"/>
          <p:cNvSpPr/>
          <p:nvPr/>
        </p:nvSpPr>
        <p:spPr>
          <a:xfrm>
            <a:off x="1378314" y="2073862"/>
            <a:ext cx="6463921" cy="646331"/>
          </a:xfrm>
          <a:prstGeom prst="rect">
            <a:avLst/>
          </a:prstGeom>
        </p:spPr>
        <p:txBody>
          <a:bodyPr wrap="square">
            <a:spAutoFit/>
          </a:bodyPr>
          <a:lstStyle/>
          <a:p>
            <a:r>
              <a:rPr lang="es-MX" b="1" dirty="0">
                <a:latin typeface="Times New Roman" pitchFamily="18" charset="0"/>
                <a:cs typeface="Times New Roman" pitchFamily="18" charset="0"/>
              </a:rPr>
              <a:t>Programa para Impulsar el Crecimiento y el Empleo (Octubre 08, 2008)</a:t>
            </a:r>
          </a:p>
        </p:txBody>
      </p:sp>
      <p:sp>
        <p:nvSpPr>
          <p:cNvPr id="10" name="3 Rectángulo"/>
          <p:cNvSpPr/>
          <p:nvPr/>
        </p:nvSpPr>
        <p:spPr>
          <a:xfrm>
            <a:off x="1687099" y="2454895"/>
            <a:ext cx="5477863" cy="892552"/>
          </a:xfrm>
          <a:prstGeom prst="rect">
            <a:avLst/>
          </a:prstGeom>
        </p:spPr>
        <p:txBody>
          <a:bodyPr wrap="square">
            <a:spAutoFit/>
          </a:bodyPr>
          <a:lstStyle/>
          <a:p>
            <a:pPr algn="just"/>
            <a:r>
              <a:rPr lang="es-MX" sz="2000" dirty="0">
                <a:solidFill>
                  <a:schemeClr val="accent6"/>
                </a:solidFill>
                <a:latin typeface="Times New Roman" pitchFamily="18" charset="0"/>
                <a:cs typeface="Times New Roman" pitchFamily="18" charset="0"/>
              </a:rPr>
              <a:t>“…</a:t>
            </a:r>
            <a:r>
              <a:rPr lang="es-MX" sz="1600" i="1" dirty="0">
                <a:solidFill>
                  <a:schemeClr val="accent6"/>
                </a:solidFill>
                <a:latin typeface="Times New Roman" pitchFamily="18" charset="0"/>
                <a:cs typeface="Times New Roman" pitchFamily="18" charset="0"/>
              </a:rPr>
              <a:t>hemos diseñado un programa para fortalecer la participación de las pequeñas y medianas empresas en las Compras del Gobierno Federal”</a:t>
            </a:r>
          </a:p>
        </p:txBody>
      </p:sp>
      <p:sp>
        <p:nvSpPr>
          <p:cNvPr id="11" name="4 Rectángulo"/>
          <p:cNvSpPr/>
          <p:nvPr/>
        </p:nvSpPr>
        <p:spPr>
          <a:xfrm>
            <a:off x="1431197" y="3208887"/>
            <a:ext cx="6480983" cy="923330"/>
          </a:xfrm>
          <a:prstGeom prst="rect">
            <a:avLst/>
          </a:prstGeom>
        </p:spPr>
        <p:txBody>
          <a:bodyPr wrap="square">
            <a:spAutoFit/>
          </a:bodyPr>
          <a:lstStyle/>
          <a:p>
            <a:r>
              <a:rPr lang="es-MX" b="1" dirty="0">
                <a:latin typeface="Times New Roman" pitchFamily="18" charset="0"/>
                <a:cs typeface="Times New Roman" pitchFamily="18" charset="0"/>
              </a:rPr>
              <a:t>Acuerdo Nacional en Favor de la Economía Familiar y el Empleo </a:t>
            </a:r>
          </a:p>
          <a:p>
            <a:r>
              <a:rPr lang="es-MX" b="1" dirty="0">
                <a:latin typeface="Times New Roman" pitchFamily="18" charset="0"/>
                <a:cs typeface="Times New Roman" pitchFamily="18" charset="0"/>
              </a:rPr>
              <a:t>(Enero 07, 2009)</a:t>
            </a:r>
          </a:p>
        </p:txBody>
      </p:sp>
      <p:sp>
        <p:nvSpPr>
          <p:cNvPr id="12" name="5 Rectángulo"/>
          <p:cNvSpPr/>
          <p:nvPr/>
        </p:nvSpPr>
        <p:spPr>
          <a:xfrm>
            <a:off x="1699036" y="3798014"/>
            <a:ext cx="5742296" cy="1107996"/>
          </a:xfrm>
          <a:prstGeom prst="rect">
            <a:avLst/>
          </a:prstGeom>
        </p:spPr>
        <p:txBody>
          <a:bodyPr wrap="square">
            <a:spAutoFit/>
          </a:bodyPr>
          <a:lstStyle/>
          <a:p>
            <a:r>
              <a:rPr lang="es-MX" i="1" dirty="0">
                <a:solidFill>
                  <a:schemeClr val="accent6"/>
                </a:solidFill>
                <a:latin typeface="Times New Roman" pitchFamily="18" charset="0"/>
                <a:cs typeface="Times New Roman" pitchFamily="18" charset="0"/>
              </a:rPr>
              <a:t>3</a:t>
            </a:r>
            <a:r>
              <a:rPr lang="es-MX" sz="1600" i="1" dirty="0">
                <a:solidFill>
                  <a:schemeClr val="accent6"/>
                </a:solidFill>
                <a:latin typeface="Times New Roman" pitchFamily="18" charset="0"/>
                <a:cs typeface="Times New Roman" pitchFamily="18" charset="0"/>
              </a:rPr>
              <a:t>. Apoyo de la Competitividad y a las </a:t>
            </a:r>
            <a:r>
              <a:rPr lang="es-MX" sz="1600" i="1" dirty="0" err="1">
                <a:solidFill>
                  <a:schemeClr val="accent6"/>
                </a:solidFill>
                <a:latin typeface="Times New Roman" pitchFamily="18" charset="0"/>
                <a:cs typeface="Times New Roman" pitchFamily="18" charset="0"/>
              </a:rPr>
              <a:t>PyMES</a:t>
            </a:r>
            <a:r>
              <a:rPr lang="es-MX" sz="1600" i="1" dirty="0">
                <a:solidFill>
                  <a:schemeClr val="accent6"/>
                </a:solidFill>
                <a:latin typeface="Times New Roman" pitchFamily="18" charset="0"/>
                <a:cs typeface="Times New Roman" pitchFamily="18" charset="0"/>
              </a:rPr>
              <a:t>:</a:t>
            </a:r>
          </a:p>
          <a:p>
            <a:endParaRPr lang="es-MX" sz="1600" i="1" dirty="0">
              <a:solidFill>
                <a:schemeClr val="accent6"/>
              </a:solidFill>
              <a:latin typeface="Times New Roman" pitchFamily="18" charset="0"/>
              <a:cs typeface="Times New Roman" pitchFamily="18" charset="0"/>
            </a:endParaRPr>
          </a:p>
          <a:p>
            <a:r>
              <a:rPr lang="es-MX" sz="1600" i="1" dirty="0">
                <a:solidFill>
                  <a:schemeClr val="accent6"/>
                </a:solidFill>
                <a:latin typeface="Times New Roman" pitchFamily="18" charset="0"/>
                <a:cs typeface="Times New Roman" pitchFamily="18" charset="0"/>
              </a:rPr>
              <a:t>“El Gobierno Federal realizará cuando menos el 20% de sus compras a las pequeñas y medianas empresas mexicanas”</a:t>
            </a:r>
          </a:p>
        </p:txBody>
      </p:sp>
      <p:sp>
        <p:nvSpPr>
          <p:cNvPr id="13" name="6 Rectángulo"/>
          <p:cNvSpPr/>
          <p:nvPr/>
        </p:nvSpPr>
        <p:spPr>
          <a:xfrm>
            <a:off x="1472144" y="4999020"/>
            <a:ext cx="6463921" cy="369332"/>
          </a:xfrm>
          <a:prstGeom prst="rect">
            <a:avLst/>
          </a:prstGeom>
        </p:spPr>
        <p:txBody>
          <a:bodyPr wrap="square">
            <a:spAutoFit/>
          </a:bodyPr>
          <a:lstStyle/>
          <a:p>
            <a:r>
              <a:rPr lang="es-MX" b="1" dirty="0">
                <a:latin typeface="Times New Roman" pitchFamily="18" charset="0"/>
                <a:cs typeface="Times New Roman" pitchFamily="18" charset="0"/>
              </a:rPr>
              <a:t>Acuerdo Presidencial (Enero 15, 2009)</a:t>
            </a:r>
          </a:p>
        </p:txBody>
      </p:sp>
      <p:sp>
        <p:nvSpPr>
          <p:cNvPr id="14" name="7 Rectángulo"/>
          <p:cNvSpPr/>
          <p:nvPr/>
        </p:nvSpPr>
        <p:spPr>
          <a:xfrm>
            <a:off x="1438022" y="5397079"/>
            <a:ext cx="6289914" cy="830997"/>
          </a:xfrm>
          <a:prstGeom prst="rect">
            <a:avLst/>
          </a:prstGeom>
        </p:spPr>
        <p:txBody>
          <a:bodyPr wrap="square">
            <a:spAutoFit/>
          </a:bodyPr>
          <a:lstStyle/>
          <a:p>
            <a:pPr marL="355600" indent="-355600" algn="just">
              <a:spcBef>
                <a:spcPts val="400"/>
              </a:spcBef>
              <a:buClr>
                <a:srgbClr val="FF0000"/>
              </a:buClr>
              <a:buSzPct val="150000"/>
              <a:defRPr/>
            </a:pPr>
            <a:r>
              <a:rPr lang="es-MX" sz="1600" dirty="0">
                <a:solidFill>
                  <a:schemeClr val="bg1">
                    <a:lumMod val="50000"/>
                  </a:schemeClr>
                </a:solidFill>
                <a:latin typeface="Times New Roman" pitchFamily="18" charset="0"/>
                <a:cs typeface="Times New Roman" pitchFamily="18" charset="0"/>
              </a:rPr>
              <a:t>	</a:t>
            </a:r>
            <a:r>
              <a:rPr lang="es-MX" sz="1600" i="1" dirty="0">
                <a:solidFill>
                  <a:schemeClr val="bg1">
                    <a:lumMod val="50000"/>
                  </a:schemeClr>
                </a:solidFill>
                <a:latin typeface="Times New Roman" pitchFamily="18" charset="0"/>
                <a:cs typeface="Times New Roman" pitchFamily="18" charset="0"/>
              </a:rPr>
              <a:t>Se crea la Comisión Intersecretarial de Compras y Obras de la Administración Pública Federal a la Micro, Pequeña y Mediana Empresa</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562" y="519674"/>
            <a:ext cx="1863000" cy="74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111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Marcador de texto"/>
          <p:cNvSpPr txBox="1">
            <a:spLocks/>
          </p:cNvSpPr>
          <p:nvPr/>
        </p:nvSpPr>
        <p:spPr>
          <a:xfrm>
            <a:off x="1356365" y="573850"/>
            <a:ext cx="6642738" cy="151216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sz="2400" b="1" dirty="0" smtClean="0">
                <a:solidFill>
                  <a:schemeClr val="tx1"/>
                </a:solidFill>
              </a:rPr>
              <a:t>Al principio todos queríamos un modelo de compras de gobierno que conectara la oferta con la demanda pero con objetivos distintos</a:t>
            </a:r>
            <a:endParaRPr lang="es-MX" sz="2400" b="1" dirty="0">
              <a:solidFill>
                <a:schemeClr val="tx1"/>
              </a:solidFill>
            </a:endParaRPr>
          </a:p>
        </p:txBody>
      </p:sp>
      <p:sp>
        <p:nvSpPr>
          <p:cNvPr id="16" name="17 Rectángulo"/>
          <p:cNvSpPr/>
          <p:nvPr/>
        </p:nvSpPr>
        <p:spPr>
          <a:xfrm>
            <a:off x="2041887" y="3816501"/>
            <a:ext cx="5184211" cy="241757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8 Rectángulo"/>
          <p:cNvSpPr/>
          <p:nvPr/>
        </p:nvSpPr>
        <p:spPr>
          <a:xfrm>
            <a:off x="2034150" y="1720462"/>
            <a:ext cx="5184211" cy="207368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19 Conector recto"/>
          <p:cNvCxnSpPr/>
          <p:nvPr/>
        </p:nvCxnSpPr>
        <p:spPr>
          <a:xfrm>
            <a:off x="2065101" y="3783831"/>
            <a:ext cx="5184211" cy="30951"/>
          </a:xfrm>
          <a:prstGeom prst="line">
            <a:avLst/>
          </a:prstGeom>
          <a:ln/>
        </p:spPr>
        <p:style>
          <a:lnRef idx="2">
            <a:schemeClr val="dk1"/>
          </a:lnRef>
          <a:fillRef idx="0">
            <a:schemeClr val="dk1"/>
          </a:fillRef>
          <a:effectRef idx="1">
            <a:schemeClr val="dk1"/>
          </a:effectRef>
          <a:fontRef idx="minor">
            <a:schemeClr val="tx1"/>
          </a:fontRef>
        </p:style>
      </p:cxnSp>
      <p:sp>
        <p:nvSpPr>
          <p:cNvPr id="19" name="20 Llamada de flecha a la derecha"/>
          <p:cNvSpPr/>
          <p:nvPr/>
        </p:nvSpPr>
        <p:spPr>
          <a:xfrm rot="17754705">
            <a:off x="2891039" y="4061416"/>
            <a:ext cx="2157122" cy="951728"/>
          </a:xfrm>
          <a:prstGeom prst="rightArrowCallout">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21 Llamada de flecha a la derecha"/>
          <p:cNvSpPr/>
          <p:nvPr/>
        </p:nvSpPr>
        <p:spPr>
          <a:xfrm rot="10800000">
            <a:off x="4837201" y="2514858"/>
            <a:ext cx="1692442" cy="1495942"/>
          </a:xfrm>
          <a:prstGeom prst="rightArrowCallou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2 Llamada de flecha a la derecha"/>
          <p:cNvSpPr/>
          <p:nvPr/>
        </p:nvSpPr>
        <p:spPr>
          <a:xfrm>
            <a:off x="5256321" y="4217788"/>
            <a:ext cx="1692442" cy="1268971"/>
          </a:xfrm>
          <a:prstGeom prst="rightArrowCallou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3 CuadroTexto"/>
          <p:cNvSpPr txBox="1"/>
          <p:nvPr/>
        </p:nvSpPr>
        <p:spPr>
          <a:xfrm>
            <a:off x="4278063" y="1854582"/>
            <a:ext cx="1053611" cy="646331"/>
          </a:xfrm>
          <a:prstGeom prst="rect">
            <a:avLst/>
          </a:prstGeom>
          <a:solidFill>
            <a:srgbClr val="000066"/>
          </a:solidFill>
        </p:spPr>
        <p:txBody>
          <a:bodyPr wrap="square" rtlCol="0">
            <a:spAutoFit/>
          </a:bodyPr>
          <a:lstStyle/>
          <a:p>
            <a:r>
              <a:rPr lang="es-MX" b="1" dirty="0">
                <a:solidFill>
                  <a:schemeClr val="bg1"/>
                </a:solidFill>
              </a:rPr>
              <a:t>FOMENTO</a:t>
            </a:r>
          </a:p>
        </p:txBody>
      </p:sp>
      <p:sp>
        <p:nvSpPr>
          <p:cNvPr id="23" name="24 CuadroTexto"/>
          <p:cNvSpPr txBox="1"/>
          <p:nvPr/>
        </p:nvSpPr>
        <p:spPr>
          <a:xfrm>
            <a:off x="4109179" y="5882670"/>
            <a:ext cx="1574243" cy="646331"/>
          </a:xfrm>
          <a:prstGeom prst="rect">
            <a:avLst/>
          </a:prstGeom>
          <a:solidFill>
            <a:srgbClr val="000066"/>
          </a:solidFill>
        </p:spPr>
        <p:txBody>
          <a:bodyPr wrap="square" rtlCol="0">
            <a:spAutoFit/>
          </a:bodyPr>
          <a:lstStyle/>
          <a:p>
            <a:r>
              <a:rPr lang="es-MX" b="1" dirty="0">
                <a:solidFill>
                  <a:schemeClr val="bg1"/>
                </a:solidFill>
              </a:rPr>
              <a:t>NORMATIVIDAD</a:t>
            </a:r>
          </a:p>
        </p:txBody>
      </p:sp>
      <p:sp>
        <p:nvSpPr>
          <p:cNvPr id="24" name="25 Llamada de flecha a la derecha"/>
          <p:cNvSpPr/>
          <p:nvPr/>
        </p:nvSpPr>
        <p:spPr>
          <a:xfrm rot="4295772">
            <a:off x="1769165" y="2908886"/>
            <a:ext cx="2332069" cy="951728"/>
          </a:xfrm>
          <a:prstGeom prst="rightArrowCallou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Picture 4" descr="http://t3.gstatic.com/images?q=tbn:c0GLQd0Pbn9KcM:http://www.cipi.gob.mx/assets/images/Nafin.gif">
            <a:hlinkClick r:id="rId2"/>
          </p:cNvPr>
          <p:cNvPicPr>
            <a:picLocks noChangeAspect="1" noChangeArrowheads="1"/>
          </p:cNvPicPr>
          <p:nvPr/>
        </p:nvPicPr>
        <p:blipFill>
          <a:blip r:embed="rId3" cstate="print"/>
          <a:srcRect/>
          <a:stretch>
            <a:fillRect/>
          </a:stretch>
        </p:blipFill>
        <p:spPr bwMode="auto">
          <a:xfrm rot="20519226">
            <a:off x="2414597" y="2308571"/>
            <a:ext cx="807980" cy="1301280"/>
          </a:xfrm>
          <a:prstGeom prst="rect">
            <a:avLst/>
          </a:prstGeom>
          <a:noFill/>
        </p:spPr>
      </p:pic>
      <p:sp>
        <p:nvSpPr>
          <p:cNvPr id="26" name="30 CuadroTexto"/>
          <p:cNvSpPr txBox="1"/>
          <p:nvPr/>
        </p:nvSpPr>
        <p:spPr>
          <a:xfrm>
            <a:off x="5430978" y="2175670"/>
            <a:ext cx="1876539" cy="276999"/>
          </a:xfrm>
          <a:prstGeom prst="rect">
            <a:avLst/>
          </a:prstGeom>
          <a:noFill/>
        </p:spPr>
        <p:txBody>
          <a:bodyPr wrap="none" rtlCol="0">
            <a:spAutoFit/>
          </a:bodyPr>
          <a:lstStyle/>
          <a:p>
            <a:r>
              <a:rPr lang="es-MX" sz="1200" b="1" dirty="0"/>
              <a:t>Desarrollo de Proveedores</a:t>
            </a:r>
          </a:p>
        </p:txBody>
      </p:sp>
      <p:sp>
        <p:nvSpPr>
          <p:cNvPr id="27" name="31 CuadroTexto"/>
          <p:cNvSpPr txBox="1"/>
          <p:nvPr/>
        </p:nvSpPr>
        <p:spPr>
          <a:xfrm>
            <a:off x="5331674" y="5529098"/>
            <a:ext cx="1753493" cy="307777"/>
          </a:xfrm>
          <a:prstGeom prst="rect">
            <a:avLst/>
          </a:prstGeom>
          <a:noFill/>
        </p:spPr>
        <p:txBody>
          <a:bodyPr wrap="none" rtlCol="0">
            <a:spAutoFit/>
          </a:bodyPr>
          <a:lstStyle/>
          <a:p>
            <a:r>
              <a:rPr lang="es-MX" sz="1400" b="1" dirty="0"/>
              <a:t>Eficiencia en el Gasto</a:t>
            </a:r>
          </a:p>
        </p:txBody>
      </p:sp>
      <p:sp>
        <p:nvSpPr>
          <p:cNvPr id="28" name="32 CuadroTexto"/>
          <p:cNvSpPr txBox="1"/>
          <p:nvPr/>
        </p:nvSpPr>
        <p:spPr>
          <a:xfrm>
            <a:off x="2283498" y="4705470"/>
            <a:ext cx="1019625" cy="1200329"/>
          </a:xfrm>
          <a:prstGeom prst="rect">
            <a:avLst/>
          </a:prstGeom>
          <a:noFill/>
        </p:spPr>
        <p:txBody>
          <a:bodyPr wrap="square" rtlCol="0">
            <a:spAutoFit/>
          </a:bodyPr>
          <a:lstStyle/>
          <a:p>
            <a:r>
              <a:rPr lang="es-MX" sz="1200" b="1" dirty="0"/>
              <a:t>Cambio del Sistema de Contrataciones /Transparencia</a:t>
            </a:r>
          </a:p>
        </p:txBody>
      </p:sp>
      <p:sp>
        <p:nvSpPr>
          <p:cNvPr id="29" name="33 CuadroTexto"/>
          <p:cNvSpPr txBox="1"/>
          <p:nvPr/>
        </p:nvSpPr>
        <p:spPr>
          <a:xfrm>
            <a:off x="3214140" y="1983545"/>
            <a:ext cx="1698607" cy="461665"/>
          </a:xfrm>
          <a:prstGeom prst="rect">
            <a:avLst/>
          </a:prstGeom>
          <a:noFill/>
        </p:spPr>
        <p:txBody>
          <a:bodyPr wrap="none" rtlCol="0">
            <a:spAutoFit/>
          </a:bodyPr>
          <a:lstStyle/>
          <a:p>
            <a:r>
              <a:rPr lang="es-MX" sz="1200" b="1" dirty="0"/>
              <a:t>Fortalecimiento</a:t>
            </a:r>
          </a:p>
          <a:p>
            <a:r>
              <a:rPr lang="es-MX" sz="1200" b="1" dirty="0"/>
              <a:t>de Cadenas Productivas</a:t>
            </a:r>
          </a:p>
        </p:txBody>
      </p:sp>
      <p:pic>
        <p:nvPicPr>
          <p:cNvPr id="30" name="Picture 2" descr="C:\Users\sara.hernandez\Pictures\nuevo logo SE.png"/>
          <p:cNvPicPr>
            <a:picLocks noChangeAspect="1" noChangeArrowheads="1"/>
          </p:cNvPicPr>
          <p:nvPr/>
        </p:nvPicPr>
        <p:blipFill rotWithShape="1">
          <a:blip r:embed="rId4">
            <a:extLst>
              <a:ext uri="{28A0092B-C50C-407E-A947-70E740481C1C}">
                <a14:useLocalDpi xmlns:a14="http://schemas.microsoft.com/office/drawing/2010/main" val="0"/>
              </a:ext>
            </a:extLst>
          </a:blip>
          <a:srcRect l="34939" t="22976" r="37214" b="28069"/>
          <a:stretch/>
        </p:blipFill>
        <p:spPr bwMode="auto">
          <a:xfrm>
            <a:off x="5458905" y="2667710"/>
            <a:ext cx="1070738" cy="9249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631" t="8947" r="74122" b="79862"/>
          <a:stretch/>
        </p:blipFill>
        <p:spPr bwMode="auto">
          <a:xfrm rot="17677548">
            <a:off x="3250619" y="4560119"/>
            <a:ext cx="1203123" cy="6139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3616" t="9766" r="75827" b="78372"/>
          <a:stretch/>
        </p:blipFill>
        <p:spPr bwMode="auto">
          <a:xfrm>
            <a:off x="5295705" y="4418375"/>
            <a:ext cx="1030117" cy="8677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45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1 Marcador de texto"/>
          <p:cNvSpPr txBox="1">
            <a:spLocks/>
          </p:cNvSpPr>
          <p:nvPr/>
        </p:nvSpPr>
        <p:spPr>
          <a:xfrm>
            <a:off x="1415498" y="557214"/>
            <a:ext cx="6740361" cy="151216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sz="2400" b="1" dirty="0" smtClean="0">
                <a:solidFill>
                  <a:schemeClr val="tx1"/>
                </a:solidFill>
              </a:rPr>
              <a:t>Frente a lo anterior, se crea una instancia para facilitar la coordinación y el dialogo</a:t>
            </a:r>
            <a:endParaRPr lang="es-MX" sz="2400" b="1" dirty="0">
              <a:solidFill>
                <a:schemeClr val="tx1"/>
              </a:solidFill>
            </a:endParaRPr>
          </a:p>
        </p:txBody>
      </p:sp>
      <p:grpSp>
        <p:nvGrpSpPr>
          <p:cNvPr id="34" name="16 Grupo"/>
          <p:cNvGrpSpPr/>
          <p:nvPr/>
        </p:nvGrpSpPr>
        <p:grpSpPr>
          <a:xfrm>
            <a:off x="2144763" y="1529906"/>
            <a:ext cx="5273367" cy="4808538"/>
            <a:chOff x="0" y="887104"/>
            <a:chExt cx="9301255" cy="6361037"/>
          </a:xfrm>
        </p:grpSpPr>
        <p:sp>
          <p:nvSpPr>
            <p:cNvPr id="35" name="17 Rectángulo"/>
            <p:cNvSpPr/>
            <p:nvPr/>
          </p:nvSpPr>
          <p:spPr>
            <a:xfrm>
              <a:off x="13648" y="3659874"/>
              <a:ext cx="9144000" cy="319812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18 Rectángulo"/>
            <p:cNvSpPr/>
            <p:nvPr/>
          </p:nvSpPr>
          <p:spPr>
            <a:xfrm>
              <a:off x="0" y="887104"/>
              <a:ext cx="9144000" cy="27432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7" name="19 Conector recto"/>
            <p:cNvCxnSpPr/>
            <p:nvPr/>
          </p:nvCxnSpPr>
          <p:spPr>
            <a:xfrm>
              <a:off x="54592" y="3616656"/>
              <a:ext cx="9144000" cy="40944"/>
            </a:xfrm>
            <a:prstGeom prst="line">
              <a:avLst/>
            </a:prstGeom>
            <a:ln/>
          </p:spPr>
          <p:style>
            <a:lnRef idx="2">
              <a:schemeClr val="dk1"/>
            </a:lnRef>
            <a:fillRef idx="0">
              <a:schemeClr val="dk1"/>
            </a:fillRef>
            <a:effectRef idx="1">
              <a:schemeClr val="dk1"/>
            </a:effectRef>
            <a:fontRef idx="minor">
              <a:schemeClr val="tx1"/>
            </a:fontRef>
          </p:style>
        </p:cxnSp>
        <p:sp>
          <p:nvSpPr>
            <p:cNvPr id="38" name="20 Llamada de flecha a la derecha"/>
            <p:cNvSpPr/>
            <p:nvPr/>
          </p:nvSpPr>
          <p:spPr>
            <a:xfrm rot="17754705">
              <a:off x="1986995" y="3774028"/>
              <a:ext cx="2853576" cy="1678674"/>
            </a:xfrm>
            <a:prstGeom prst="rightArrowCallout">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21 Llamada de flecha a la derecha"/>
            <p:cNvSpPr/>
            <p:nvPr/>
          </p:nvSpPr>
          <p:spPr>
            <a:xfrm rot="10800000">
              <a:off x="4944071" y="1937981"/>
              <a:ext cx="2985158" cy="1978926"/>
            </a:xfrm>
            <a:prstGeom prst="rightArrowCallou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22 Llamada de flecha a la derecha"/>
            <p:cNvSpPr/>
            <p:nvPr/>
          </p:nvSpPr>
          <p:spPr>
            <a:xfrm>
              <a:off x="5683322" y="4190721"/>
              <a:ext cx="2985158" cy="1678674"/>
            </a:xfrm>
            <a:prstGeom prst="rightArrowCallou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23 CuadroTexto"/>
            <p:cNvSpPr txBox="1"/>
            <p:nvPr/>
          </p:nvSpPr>
          <p:spPr>
            <a:xfrm>
              <a:off x="3957856" y="1064526"/>
              <a:ext cx="1858375" cy="855007"/>
            </a:xfrm>
            <a:prstGeom prst="rect">
              <a:avLst/>
            </a:prstGeom>
            <a:solidFill>
              <a:srgbClr val="000066"/>
            </a:solidFill>
          </p:spPr>
          <p:txBody>
            <a:bodyPr wrap="square" rtlCol="0">
              <a:spAutoFit/>
            </a:bodyPr>
            <a:lstStyle/>
            <a:p>
              <a:r>
                <a:rPr lang="es-MX" b="1" dirty="0">
                  <a:solidFill>
                    <a:schemeClr val="bg1"/>
                  </a:solidFill>
                </a:rPr>
                <a:t>FOMENTO</a:t>
              </a:r>
            </a:p>
          </p:txBody>
        </p:sp>
        <p:sp>
          <p:nvSpPr>
            <p:cNvPr id="42" name="24 CuadroTexto"/>
            <p:cNvSpPr txBox="1"/>
            <p:nvPr/>
          </p:nvSpPr>
          <p:spPr>
            <a:xfrm>
              <a:off x="3659972" y="6393134"/>
              <a:ext cx="2776677" cy="855007"/>
            </a:xfrm>
            <a:prstGeom prst="rect">
              <a:avLst/>
            </a:prstGeom>
            <a:solidFill>
              <a:srgbClr val="000066"/>
            </a:solidFill>
          </p:spPr>
          <p:txBody>
            <a:bodyPr wrap="square" rtlCol="0">
              <a:spAutoFit/>
            </a:bodyPr>
            <a:lstStyle/>
            <a:p>
              <a:r>
                <a:rPr lang="es-MX" b="1" dirty="0">
                  <a:solidFill>
                    <a:schemeClr val="bg1"/>
                  </a:solidFill>
                </a:rPr>
                <a:t>NORMATIVIDAD</a:t>
              </a:r>
            </a:p>
          </p:txBody>
        </p:sp>
        <p:sp>
          <p:nvSpPr>
            <p:cNvPr id="43" name="25 Llamada de flecha a la derecha"/>
            <p:cNvSpPr/>
            <p:nvPr/>
          </p:nvSpPr>
          <p:spPr>
            <a:xfrm rot="4295772">
              <a:off x="46783" y="2249390"/>
              <a:ext cx="3085007" cy="1678674"/>
            </a:xfrm>
            <a:prstGeom prst="rightArrowCallou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4" name="Picture 4" descr="http://t3.gstatic.com/images?q=tbn:c0GLQd0Pbn9KcM:http://www.cipi.gob.mx/assets/images/Nafin.gif">
              <a:hlinkClick r:id="rId2"/>
            </p:cNvPr>
            <p:cNvPicPr>
              <a:picLocks noChangeAspect="1" noChangeArrowheads="1"/>
            </p:cNvPicPr>
            <p:nvPr/>
          </p:nvPicPr>
          <p:blipFill>
            <a:blip r:embed="rId3" cstate="print"/>
            <a:srcRect/>
            <a:stretch>
              <a:fillRect/>
            </a:stretch>
          </p:blipFill>
          <p:spPr bwMode="auto">
            <a:xfrm rot="20519226">
              <a:off x="671039" y="1665091"/>
              <a:ext cx="1425130" cy="1721415"/>
            </a:xfrm>
            <a:prstGeom prst="rect">
              <a:avLst/>
            </a:prstGeom>
            <a:noFill/>
          </p:spPr>
        </p:pic>
        <p:pic>
          <p:nvPicPr>
            <p:cNvPr id="45" name="Picture 6" descr="http://t3.gstatic.com/images?q=tbn:p7MznNvUSvYEDM:http://www.noticiasaldia.com.mx/img/notas/17007_cb088030d5.jpg">
              <a:hlinkClick r:id="rId4"/>
            </p:cNvPr>
            <p:cNvPicPr>
              <a:picLocks noChangeAspect="1" noChangeArrowheads="1"/>
            </p:cNvPicPr>
            <p:nvPr/>
          </p:nvPicPr>
          <p:blipFill>
            <a:blip r:embed="rId5" cstate="print"/>
            <a:srcRect/>
            <a:stretch>
              <a:fillRect/>
            </a:stretch>
          </p:blipFill>
          <p:spPr bwMode="auto">
            <a:xfrm>
              <a:off x="5745720" y="4285397"/>
              <a:ext cx="1774209" cy="1528549"/>
            </a:xfrm>
            <a:prstGeom prst="rect">
              <a:avLst/>
            </a:prstGeom>
            <a:noFill/>
          </p:spPr>
        </p:pic>
        <p:pic>
          <p:nvPicPr>
            <p:cNvPr id="46" name="Picture 8" descr="http://t0.gstatic.com/images?q=tbn:JjUs8M1xfj64iM:http://i2.esmas.com/2009/03/18/39083/logo-de-la-secretaria-de-economia-300x350.jpg">
              <a:hlinkClick r:id="rId6"/>
            </p:cNvPr>
            <p:cNvPicPr>
              <a:picLocks noChangeAspect="1" noChangeArrowheads="1"/>
            </p:cNvPicPr>
            <p:nvPr/>
          </p:nvPicPr>
          <p:blipFill>
            <a:blip r:embed="rId7" cstate="print"/>
            <a:srcRect/>
            <a:stretch>
              <a:fillRect/>
            </a:stretch>
          </p:blipFill>
          <p:spPr bwMode="auto">
            <a:xfrm>
              <a:off x="6100564" y="2027708"/>
              <a:ext cx="1705971" cy="1780015"/>
            </a:xfrm>
            <a:prstGeom prst="rect">
              <a:avLst/>
            </a:prstGeom>
            <a:noFill/>
          </p:spPr>
        </p:pic>
        <p:pic>
          <p:nvPicPr>
            <p:cNvPr id="47" name="Picture 10" descr="http://www.velascoramirez.com.mx/sfp.jpg"/>
            <p:cNvPicPr>
              <a:picLocks noChangeAspect="1" noChangeArrowheads="1"/>
            </p:cNvPicPr>
            <p:nvPr/>
          </p:nvPicPr>
          <p:blipFill>
            <a:blip r:embed="rId8" cstate="print"/>
            <a:srcRect/>
            <a:stretch>
              <a:fillRect/>
            </a:stretch>
          </p:blipFill>
          <p:spPr bwMode="auto">
            <a:xfrm rot="1482808">
              <a:off x="2409782" y="4237997"/>
              <a:ext cx="1578604" cy="1686030"/>
            </a:xfrm>
            <a:prstGeom prst="rect">
              <a:avLst/>
            </a:prstGeom>
            <a:noFill/>
          </p:spPr>
        </p:pic>
        <p:sp>
          <p:nvSpPr>
            <p:cNvPr id="48" name="30 CuadroTexto"/>
            <p:cNvSpPr txBox="1"/>
            <p:nvPr/>
          </p:nvSpPr>
          <p:spPr>
            <a:xfrm>
              <a:off x="5991383" y="1624082"/>
              <a:ext cx="3309872" cy="366432"/>
            </a:xfrm>
            <a:prstGeom prst="rect">
              <a:avLst/>
            </a:prstGeom>
            <a:noFill/>
          </p:spPr>
          <p:txBody>
            <a:bodyPr wrap="none" rtlCol="0">
              <a:spAutoFit/>
            </a:bodyPr>
            <a:lstStyle/>
            <a:p>
              <a:r>
                <a:rPr lang="es-MX" sz="1200" b="1" dirty="0"/>
                <a:t>Desarrollo de Proveedores</a:t>
              </a:r>
            </a:p>
          </p:txBody>
        </p:sp>
        <p:sp>
          <p:nvSpPr>
            <p:cNvPr id="49" name="31 CuadroTexto"/>
            <p:cNvSpPr txBox="1"/>
            <p:nvPr/>
          </p:nvSpPr>
          <p:spPr>
            <a:xfrm>
              <a:off x="5816231" y="5925404"/>
              <a:ext cx="3092841" cy="407147"/>
            </a:xfrm>
            <a:prstGeom prst="rect">
              <a:avLst/>
            </a:prstGeom>
            <a:noFill/>
          </p:spPr>
          <p:txBody>
            <a:bodyPr wrap="none" rtlCol="0">
              <a:spAutoFit/>
            </a:bodyPr>
            <a:lstStyle/>
            <a:p>
              <a:r>
                <a:rPr lang="es-MX" sz="1400" b="1" dirty="0"/>
                <a:t>Eficiencia en el Gasto</a:t>
              </a:r>
            </a:p>
          </p:txBody>
        </p:sp>
        <p:sp>
          <p:nvSpPr>
            <p:cNvPr id="50" name="32 CuadroTexto"/>
            <p:cNvSpPr txBox="1"/>
            <p:nvPr/>
          </p:nvSpPr>
          <p:spPr>
            <a:xfrm>
              <a:off x="714237" y="4835858"/>
              <a:ext cx="1524000" cy="2076445"/>
            </a:xfrm>
            <a:prstGeom prst="rect">
              <a:avLst/>
            </a:prstGeom>
            <a:noFill/>
          </p:spPr>
          <p:txBody>
            <a:bodyPr wrap="square" rtlCol="0">
              <a:spAutoFit/>
            </a:bodyPr>
            <a:lstStyle/>
            <a:p>
              <a:r>
                <a:rPr lang="es-MX" sz="1200" b="1" dirty="0"/>
                <a:t>Cambio del Sistema de Contrataciones /Transparencia</a:t>
              </a:r>
            </a:p>
          </p:txBody>
        </p:sp>
        <p:sp>
          <p:nvSpPr>
            <p:cNvPr id="51" name="33 CuadroTexto"/>
            <p:cNvSpPr txBox="1"/>
            <p:nvPr/>
          </p:nvSpPr>
          <p:spPr>
            <a:xfrm>
              <a:off x="2081287" y="1235124"/>
              <a:ext cx="2996032" cy="610720"/>
            </a:xfrm>
            <a:prstGeom prst="rect">
              <a:avLst/>
            </a:prstGeom>
            <a:noFill/>
          </p:spPr>
          <p:txBody>
            <a:bodyPr wrap="none" rtlCol="0">
              <a:spAutoFit/>
            </a:bodyPr>
            <a:lstStyle/>
            <a:p>
              <a:r>
                <a:rPr lang="es-MX" sz="1200" b="1" dirty="0"/>
                <a:t>Fortalecimiento</a:t>
              </a:r>
            </a:p>
            <a:p>
              <a:r>
                <a:rPr lang="es-MX" sz="1200" b="1" dirty="0"/>
                <a:t>de Cadenas Productivas</a:t>
              </a:r>
            </a:p>
          </p:txBody>
        </p:sp>
      </p:grpSp>
      <p:sp>
        <p:nvSpPr>
          <p:cNvPr id="52" name="34 Rectángulo redondeado"/>
          <p:cNvSpPr/>
          <p:nvPr/>
        </p:nvSpPr>
        <p:spPr>
          <a:xfrm>
            <a:off x="2080566" y="1763596"/>
            <a:ext cx="5353334" cy="42308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0" b="1" dirty="0">
                <a:solidFill>
                  <a:schemeClr val="tx1"/>
                </a:solidFill>
              </a:rPr>
              <a:t>???</a:t>
            </a:r>
          </a:p>
        </p:txBody>
      </p:sp>
      <p:sp>
        <p:nvSpPr>
          <p:cNvPr id="53" name="35 Rectángulo redondeado"/>
          <p:cNvSpPr/>
          <p:nvPr/>
        </p:nvSpPr>
        <p:spPr>
          <a:xfrm>
            <a:off x="2326225" y="2036551"/>
            <a:ext cx="4872251" cy="3643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a:p>
            <a:pPr algn="ctr"/>
            <a:endParaRPr lang="es-MX"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endParaRPr lang="es-MX" sz="2400" b="1" dirty="0">
              <a:solidFill>
                <a:schemeClr val="tx1"/>
              </a:solidFill>
            </a:endParaRPr>
          </a:p>
          <a:p>
            <a:pPr algn="ctr"/>
            <a:r>
              <a:rPr lang="es-MX" sz="2400" b="1" dirty="0">
                <a:solidFill>
                  <a:schemeClr val="tx1"/>
                </a:solidFill>
              </a:rPr>
              <a:t>Comisión Intersecretarial de Compras a Pymes</a:t>
            </a: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p:txBody>
      </p:sp>
      <p:sp>
        <p:nvSpPr>
          <p:cNvPr id="54" name="37 Flecha abajo"/>
          <p:cNvSpPr/>
          <p:nvPr/>
        </p:nvSpPr>
        <p:spPr>
          <a:xfrm>
            <a:off x="3953720" y="3742522"/>
            <a:ext cx="1218063" cy="6550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5" name="Picture 6" descr="http://www.funcionpublica.gob.mx/web/2013/images/logoSFP_hoz.png"/>
          <p:cNvPicPr>
            <a:picLocks noChangeAspect="1" noChangeArrowheads="1"/>
          </p:cNvPicPr>
          <p:nvPr/>
        </p:nvPicPr>
        <p:blipFill rotWithShape="1">
          <a:blip r:embed="rId9">
            <a:extLst>
              <a:ext uri="{28A0092B-C50C-407E-A947-70E740481C1C}">
                <a14:useLocalDpi xmlns:a14="http://schemas.microsoft.com/office/drawing/2010/main" val="0"/>
              </a:ext>
            </a:extLst>
          </a:blip>
          <a:srcRect r="30843"/>
          <a:stretch/>
        </p:blipFill>
        <p:spPr bwMode="auto">
          <a:xfrm>
            <a:off x="2343022" y="2414706"/>
            <a:ext cx="1357724" cy="897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http://hacienda.gob.mx/imagenes/buscador/logoSHCP_hoz.png"/>
          <p:cNvPicPr>
            <a:picLocks noChangeAspect="1" noChangeArrowheads="1"/>
          </p:cNvPicPr>
          <p:nvPr/>
        </p:nvPicPr>
        <p:blipFill rotWithShape="1">
          <a:blip r:embed="rId10">
            <a:extLst>
              <a:ext uri="{28A0092B-C50C-407E-A947-70E740481C1C}">
                <a14:useLocalDpi xmlns:a14="http://schemas.microsoft.com/office/drawing/2010/main" val="0"/>
              </a:ext>
            </a:extLst>
          </a:blip>
          <a:srcRect r="32552"/>
          <a:stretch/>
        </p:blipFill>
        <p:spPr bwMode="auto">
          <a:xfrm>
            <a:off x="3538728" y="2414706"/>
            <a:ext cx="1324172" cy="89748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www.economia.gob.mx/images/logoSE_hoz.png"/>
          <p:cNvPicPr>
            <a:picLocks noChangeAspect="1" noChangeArrowheads="1"/>
          </p:cNvPicPr>
          <p:nvPr/>
        </p:nvPicPr>
        <p:blipFill rotWithShape="1">
          <a:blip r:embed="rId11">
            <a:extLst>
              <a:ext uri="{28A0092B-C50C-407E-A947-70E740481C1C}">
                <a14:useLocalDpi xmlns:a14="http://schemas.microsoft.com/office/drawing/2010/main" val="0"/>
              </a:ext>
            </a:extLst>
          </a:blip>
          <a:srcRect r="31673"/>
          <a:stretch/>
        </p:blipFill>
        <p:spPr bwMode="auto">
          <a:xfrm>
            <a:off x="4780865" y="2411956"/>
            <a:ext cx="1341426" cy="89748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3002" y="2396396"/>
            <a:ext cx="1095944" cy="90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20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 Marcador de texto"/>
          <p:cNvSpPr txBox="1">
            <a:spLocks/>
          </p:cNvSpPr>
          <p:nvPr/>
        </p:nvSpPr>
        <p:spPr>
          <a:xfrm>
            <a:off x="1310712" y="648855"/>
            <a:ext cx="6642738" cy="151216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MX" sz="2400" b="1" smtClean="0">
                <a:solidFill>
                  <a:schemeClr val="tx1"/>
                </a:solidFill>
                <a:cs typeface="Times New Roman"/>
              </a:rPr>
              <a:t>La Estrategia del Programa se sustenta en tres ejes y se ejecuta en 3 fases, bajo principios de credibilidad y comunicación efectiva</a:t>
            </a:r>
            <a:endParaRPr lang="es-MX" sz="2400" b="1" dirty="0">
              <a:solidFill>
                <a:schemeClr val="tx1"/>
              </a:solidFill>
              <a:cs typeface="Times New Roman"/>
            </a:endParaRPr>
          </a:p>
        </p:txBody>
      </p:sp>
      <p:grpSp>
        <p:nvGrpSpPr>
          <p:cNvPr id="29" name="2 Grupo"/>
          <p:cNvGrpSpPr/>
          <p:nvPr/>
        </p:nvGrpSpPr>
        <p:grpSpPr>
          <a:xfrm>
            <a:off x="1900951" y="1483925"/>
            <a:ext cx="5342099" cy="4596323"/>
            <a:chOff x="609600" y="1512158"/>
            <a:chExt cx="7753350" cy="5298710"/>
          </a:xfrm>
        </p:grpSpPr>
        <p:sp>
          <p:nvSpPr>
            <p:cNvPr id="30" name="Rektangel 66"/>
            <p:cNvSpPr>
              <a:spLocks noChangeArrowheads="1"/>
            </p:cNvSpPr>
            <p:nvPr/>
          </p:nvSpPr>
          <p:spPr bwMode="auto">
            <a:xfrm flipH="1">
              <a:off x="1323975" y="5852383"/>
              <a:ext cx="6305550" cy="931863"/>
            </a:xfrm>
            <a:prstGeom prst="rect">
              <a:avLst/>
            </a:prstGeom>
            <a:solidFill>
              <a:schemeClr val="accent1">
                <a:lumMod val="50000"/>
                <a:alpha val="69019"/>
              </a:schemeClr>
            </a:solidFill>
            <a:ln w="38100">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sz="3200" b="1" dirty="0">
                <a:solidFill>
                  <a:schemeClr val="bg1"/>
                </a:solidFill>
                <a:cs typeface="Arial" pitchFamily="34" charset="0"/>
              </a:endParaRPr>
            </a:p>
          </p:txBody>
        </p:sp>
        <p:sp>
          <p:nvSpPr>
            <p:cNvPr id="31" name="4 Rectángulo"/>
            <p:cNvSpPr/>
            <p:nvPr/>
          </p:nvSpPr>
          <p:spPr>
            <a:xfrm>
              <a:off x="1333500" y="2134458"/>
              <a:ext cx="6305550" cy="3257550"/>
            </a:xfrm>
            <a:prstGeom prst="rect">
              <a:avLst/>
            </a:prstGeom>
            <a:solidFill>
              <a:schemeClr val="bg1">
                <a:alpha val="69019"/>
              </a:schemeClr>
            </a:solidFill>
            <a:ln w="381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s-MX" sz="2400" b="1" dirty="0">
                <a:solidFill>
                  <a:schemeClr val="bg1"/>
                </a:solidFill>
                <a:latin typeface="Arial" pitchFamily="34" charset="0"/>
                <a:cs typeface="Arial" pitchFamily="34" charset="0"/>
              </a:endParaRPr>
            </a:p>
          </p:txBody>
        </p:sp>
        <p:pic>
          <p:nvPicPr>
            <p:cNvPr id="32" name="Picture 2"/>
            <p:cNvPicPr>
              <a:picLocks noChangeAspect="1" noChangeArrowheads="1"/>
            </p:cNvPicPr>
            <p:nvPr/>
          </p:nvPicPr>
          <p:blipFill>
            <a:blip r:embed="rId2" cstate="print"/>
            <a:srcRect/>
            <a:stretch>
              <a:fillRect/>
            </a:stretch>
          </p:blipFill>
          <p:spPr bwMode="auto">
            <a:xfrm>
              <a:off x="1951036" y="2134458"/>
              <a:ext cx="6045200" cy="3281363"/>
            </a:xfrm>
            <a:prstGeom prst="rect">
              <a:avLst/>
            </a:prstGeom>
            <a:noFill/>
            <a:ln w="9525">
              <a:noFill/>
              <a:miter lim="800000"/>
              <a:headEnd/>
              <a:tailEnd/>
            </a:ln>
          </p:spPr>
        </p:pic>
        <p:sp>
          <p:nvSpPr>
            <p:cNvPr id="59" name="Rektangel 66"/>
            <p:cNvSpPr>
              <a:spLocks noChangeArrowheads="1"/>
            </p:cNvSpPr>
            <p:nvPr/>
          </p:nvSpPr>
          <p:spPr bwMode="auto">
            <a:xfrm>
              <a:off x="1333500" y="5906358"/>
              <a:ext cx="2162175" cy="782638"/>
            </a:xfrm>
            <a:prstGeom prst="chevron">
              <a:avLst/>
            </a:prstGeom>
            <a:solidFill>
              <a:srgbClr val="FF0000">
                <a:alpha val="69019"/>
              </a:srgbClr>
            </a:solidFill>
            <a:ln w="38100">
              <a:solidFill>
                <a:srgbClr val="FF0000"/>
              </a:solidFill>
              <a:miter lim="800000"/>
              <a:headEnd/>
              <a:tailEnd/>
            </a:ln>
            <a:effectLst>
              <a:outerShdw blurRad="63500" dist="38100" dir="2700000" algn="tl" rotWithShape="0">
                <a:srgbClr val="000000">
                  <a:alpha val="39999"/>
                </a:srgbClr>
              </a:outerShdw>
            </a:effectLst>
          </p:spPr>
          <p:txBody>
            <a:bodyPr anchor="ctr"/>
            <a:lstStyle/>
            <a:p>
              <a:pPr algn="ctr">
                <a:defRPr/>
              </a:pPr>
              <a:r>
                <a:rPr lang="da-DK" sz="1200" b="1" dirty="0">
                  <a:solidFill>
                    <a:schemeClr val="bg1"/>
                  </a:solidFill>
                  <a:cs typeface="Arial" pitchFamily="34" charset="0"/>
                </a:rPr>
                <a:t>ESTABLECIMIENTO DE BASES</a:t>
              </a:r>
            </a:p>
          </p:txBody>
        </p:sp>
        <p:sp>
          <p:nvSpPr>
            <p:cNvPr id="60" name="Rektangel 66"/>
            <p:cNvSpPr>
              <a:spLocks noChangeArrowheads="1"/>
            </p:cNvSpPr>
            <p:nvPr/>
          </p:nvSpPr>
          <p:spPr bwMode="auto">
            <a:xfrm>
              <a:off x="3152775" y="5906358"/>
              <a:ext cx="2514600" cy="792163"/>
            </a:xfrm>
            <a:prstGeom prst="chevron">
              <a:avLst/>
            </a:prstGeom>
            <a:solidFill>
              <a:srgbClr val="0070C0">
                <a:alpha val="68627"/>
              </a:srgbClr>
            </a:solidFill>
            <a:ln w="38100">
              <a:solidFill>
                <a:schemeClr val="tx2">
                  <a:lumMod val="60000"/>
                  <a:lumOff val="40000"/>
                </a:schemeClr>
              </a:solidFill>
              <a:miter lim="800000"/>
              <a:headEnd/>
              <a:tailEnd/>
            </a:ln>
            <a:effectLst>
              <a:outerShdw blurRad="63500" dist="38100" dir="2700000" algn="tl" rotWithShape="0">
                <a:srgbClr val="000000">
                  <a:alpha val="39999"/>
                </a:srgbClr>
              </a:outerShdw>
            </a:effectLst>
          </p:spPr>
          <p:txBody>
            <a:bodyPr anchor="ctr"/>
            <a:lstStyle/>
            <a:p>
              <a:pPr algn="ctr">
                <a:defRPr/>
              </a:pPr>
              <a:r>
                <a:rPr lang="da-DK" sz="1200" b="1" dirty="0">
                  <a:solidFill>
                    <a:schemeClr val="bg1"/>
                  </a:solidFill>
                  <a:cs typeface="Arial" pitchFamily="34" charset="0"/>
                </a:rPr>
                <a:t>MASIFICACIÓN VÍA ELECTRÓNICA</a:t>
              </a:r>
            </a:p>
          </p:txBody>
        </p:sp>
        <p:sp>
          <p:nvSpPr>
            <p:cNvPr id="61" name="Rektangel 66"/>
            <p:cNvSpPr>
              <a:spLocks noChangeArrowheads="1"/>
            </p:cNvSpPr>
            <p:nvPr/>
          </p:nvSpPr>
          <p:spPr bwMode="auto">
            <a:xfrm>
              <a:off x="5334000" y="5906358"/>
              <a:ext cx="2162175" cy="792163"/>
            </a:xfrm>
            <a:prstGeom prst="chevron">
              <a:avLst/>
            </a:prstGeom>
            <a:solidFill>
              <a:srgbClr val="00B050">
                <a:alpha val="69019"/>
              </a:srgbClr>
            </a:solidFill>
            <a:ln w="38100">
              <a:solidFill>
                <a:srgbClr val="00B050"/>
              </a:solidFill>
              <a:miter lim="800000"/>
              <a:headEnd/>
              <a:tailEnd/>
            </a:ln>
            <a:effectLst>
              <a:outerShdw blurRad="63500" dist="38100" dir="2700000" algn="tl" rotWithShape="0">
                <a:srgbClr val="000000">
                  <a:alpha val="39999"/>
                </a:srgbClr>
              </a:outerShdw>
            </a:effectLst>
          </p:spPr>
          <p:txBody>
            <a:bodyPr anchor="ctr"/>
            <a:lstStyle/>
            <a:p>
              <a:pPr algn="ctr">
                <a:defRPr/>
              </a:pPr>
              <a:r>
                <a:rPr lang="da-DK" sz="1200" b="1" dirty="0">
                  <a:solidFill>
                    <a:schemeClr val="bg1"/>
                  </a:solidFill>
                  <a:cs typeface="Arial" pitchFamily="34" charset="0"/>
                </a:rPr>
                <a:t>CONSOLIDACIÓN</a:t>
              </a:r>
            </a:p>
          </p:txBody>
        </p:sp>
        <p:sp>
          <p:nvSpPr>
            <p:cNvPr id="62" name="Rektangel 66"/>
            <p:cNvSpPr>
              <a:spLocks noChangeArrowheads="1"/>
            </p:cNvSpPr>
            <p:nvPr/>
          </p:nvSpPr>
          <p:spPr bwMode="auto">
            <a:xfrm>
              <a:off x="1314450" y="5372958"/>
              <a:ext cx="6305550" cy="466725"/>
            </a:xfrm>
            <a:prstGeom prst="rect">
              <a:avLst/>
            </a:prstGeom>
            <a:solidFill>
              <a:schemeClr val="accent1">
                <a:lumMod val="50000"/>
                <a:alpha val="69019"/>
              </a:schemeClr>
            </a:solidFill>
            <a:ln w="381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r>
                <a:rPr lang="da-DK" sz="2800" b="1" dirty="0">
                  <a:solidFill>
                    <a:schemeClr val="bg1"/>
                  </a:solidFill>
                  <a:cs typeface="Arial" pitchFamily="34" charset="0"/>
                </a:rPr>
                <a:t>3 FASES</a:t>
              </a:r>
            </a:p>
          </p:txBody>
        </p:sp>
        <p:sp>
          <p:nvSpPr>
            <p:cNvPr id="63" name="Rektangel 66"/>
            <p:cNvSpPr>
              <a:spLocks noChangeArrowheads="1"/>
            </p:cNvSpPr>
            <p:nvPr/>
          </p:nvSpPr>
          <p:spPr bwMode="auto">
            <a:xfrm flipH="1">
              <a:off x="1517496" y="1512158"/>
              <a:ext cx="6305550" cy="612776"/>
            </a:xfrm>
            <a:prstGeom prst="rect">
              <a:avLst/>
            </a:prstGeom>
            <a:solidFill>
              <a:schemeClr val="accent1">
                <a:lumMod val="50000"/>
                <a:alpha val="69019"/>
              </a:schemeClr>
            </a:solidFill>
            <a:ln w="381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r>
                <a:rPr lang="da-DK" sz="3200" b="1" dirty="0">
                  <a:solidFill>
                    <a:schemeClr val="bg1"/>
                  </a:solidFill>
                  <a:cs typeface="Arial" pitchFamily="34" charset="0"/>
                </a:rPr>
                <a:t> 3 EJES</a:t>
              </a:r>
            </a:p>
          </p:txBody>
        </p:sp>
        <p:sp>
          <p:nvSpPr>
            <p:cNvPr id="64" name="Rektangel 66"/>
            <p:cNvSpPr>
              <a:spLocks noChangeArrowheads="1"/>
            </p:cNvSpPr>
            <p:nvPr/>
          </p:nvSpPr>
          <p:spPr bwMode="auto">
            <a:xfrm>
              <a:off x="609600" y="1513746"/>
              <a:ext cx="714375" cy="5280025"/>
            </a:xfrm>
            <a:prstGeom prst="rect">
              <a:avLst/>
            </a:prstGeom>
            <a:solidFill>
              <a:schemeClr val="tx2">
                <a:lumMod val="50000"/>
                <a:alpha val="98000"/>
              </a:schemeClr>
            </a:solidFill>
            <a:ln w="28575">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sz="2400" b="1" dirty="0">
                <a:solidFill>
                  <a:srgbClr val="FFFF00"/>
                </a:solidFill>
                <a:cs typeface="Arial" pitchFamily="34" charset="0"/>
              </a:endParaRPr>
            </a:p>
          </p:txBody>
        </p:sp>
        <p:sp>
          <p:nvSpPr>
            <p:cNvPr id="65" name="Rektangel 66"/>
            <p:cNvSpPr>
              <a:spLocks noChangeArrowheads="1"/>
            </p:cNvSpPr>
            <p:nvPr/>
          </p:nvSpPr>
          <p:spPr bwMode="auto">
            <a:xfrm>
              <a:off x="7629525" y="1513746"/>
              <a:ext cx="733425" cy="5260975"/>
            </a:xfrm>
            <a:prstGeom prst="rect">
              <a:avLst/>
            </a:prstGeom>
            <a:solidFill>
              <a:schemeClr val="tx2">
                <a:lumMod val="50000"/>
                <a:alpha val="98000"/>
              </a:schemeClr>
            </a:solidFill>
            <a:ln w="28575">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sz="2400" b="1" dirty="0">
                <a:solidFill>
                  <a:srgbClr val="FFFF00"/>
                </a:solidFill>
                <a:cs typeface="Arial" pitchFamily="34" charset="0"/>
              </a:endParaRPr>
            </a:p>
          </p:txBody>
        </p:sp>
        <p:sp>
          <p:nvSpPr>
            <p:cNvPr id="66" name="13 Rectángulo"/>
            <p:cNvSpPr/>
            <p:nvPr/>
          </p:nvSpPr>
          <p:spPr>
            <a:xfrm>
              <a:off x="7666797" y="1595170"/>
              <a:ext cx="658877" cy="521569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C</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O</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M</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U</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N</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I</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C</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A</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C</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I</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Ó</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N</a:t>
              </a:r>
              <a:endParaRPr lang="es-MX" sz="2400" b="1" dirty="0">
                <a:ln w="11430"/>
                <a:solidFill>
                  <a:srgbClr val="FFFF00"/>
                </a:solidFill>
                <a:effectLst>
                  <a:outerShdw blurRad="80000" dist="40000" dir="5040000" algn="tl">
                    <a:srgbClr val="000000">
                      <a:alpha val="30000"/>
                    </a:srgbClr>
                  </a:outerShdw>
                </a:effectLst>
                <a:latin typeface="Arial" pitchFamily="34" charset="0"/>
                <a:cs typeface="Arial" pitchFamily="34" charset="0"/>
              </a:endParaRPr>
            </a:p>
          </p:txBody>
        </p:sp>
        <p:sp>
          <p:nvSpPr>
            <p:cNvPr id="67" name="14 Rectángulo"/>
            <p:cNvSpPr/>
            <p:nvPr/>
          </p:nvSpPr>
          <p:spPr>
            <a:xfrm>
              <a:off x="677733" y="1595170"/>
              <a:ext cx="549531" cy="521569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C</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R</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E</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D</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I</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B</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I</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L</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I</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D</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A</a:t>
              </a:r>
            </a:p>
            <a:p>
              <a:pPr algn="ctr">
                <a:defRPr/>
              </a:pPr>
              <a:r>
                <a:rPr lang="da-DK" sz="2400" b="1" dirty="0">
                  <a:ln w="11430"/>
                  <a:solidFill>
                    <a:srgbClr val="FFFF00"/>
                  </a:solidFill>
                  <a:effectLst>
                    <a:outerShdw blurRad="80000" dist="40000" dir="5040000" algn="tl">
                      <a:srgbClr val="000000">
                        <a:alpha val="30000"/>
                      </a:srgbClr>
                    </a:outerShdw>
                  </a:effectLst>
                  <a:cs typeface="Arial" pitchFamily="34" charset="0"/>
                </a:rPr>
                <a:t>D</a:t>
              </a:r>
              <a:endParaRPr lang="es-MX" sz="2400" b="1" dirty="0">
                <a:ln w="11430"/>
                <a:solidFill>
                  <a:srgbClr val="FFFF00"/>
                </a:solidFill>
                <a:effectLst>
                  <a:outerShdw blurRad="80000" dist="40000" dir="5040000" algn="tl">
                    <a:srgbClr val="000000">
                      <a:alpha val="30000"/>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323524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p:cNvSpPr txBox="1"/>
          <p:nvPr/>
        </p:nvSpPr>
        <p:spPr>
          <a:xfrm>
            <a:off x="1233472" y="786064"/>
            <a:ext cx="6571397" cy="461665"/>
          </a:xfrm>
          <a:prstGeom prst="rect">
            <a:avLst/>
          </a:prstGeom>
          <a:noFill/>
        </p:spPr>
        <p:txBody>
          <a:bodyPr wrap="square" rtlCol="0">
            <a:spAutoFit/>
          </a:bodyPr>
          <a:lstStyle/>
          <a:p>
            <a:r>
              <a:rPr lang="pt-BR" sz="2400" b="1" dirty="0">
                <a:cs typeface="Times New Roman"/>
              </a:rPr>
              <a:t>Resultados Compras a MIPYMES</a:t>
            </a:r>
          </a:p>
        </p:txBody>
      </p:sp>
      <p:sp>
        <p:nvSpPr>
          <p:cNvPr id="17" name="1 Marcador de texto"/>
          <p:cNvSpPr txBox="1">
            <a:spLocks/>
          </p:cNvSpPr>
          <p:nvPr/>
        </p:nvSpPr>
        <p:spPr>
          <a:xfrm>
            <a:off x="1316203" y="1247728"/>
            <a:ext cx="6682268"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600" kern="1200" baseline="0">
                <a:solidFill>
                  <a:schemeClr val="accent6"/>
                </a:solidFill>
                <a:latin typeface="+mn-lt"/>
                <a:ea typeface="+mn-ea"/>
                <a:cs typeface="+mn-cs"/>
              </a:defRPr>
            </a:lvl1pPr>
            <a:lvl2pPr marL="812800" indent="-457200" algn="l" defTabSz="914400" rtl="0" eaLnBrk="1" latinLnBrk="0" hangingPunct="1">
              <a:spcBef>
                <a:spcPct val="20000"/>
              </a:spcBef>
              <a:buFont typeface="Arial" pitchFamily="34" charset="0"/>
              <a:buChar char="–"/>
              <a:defRPr lang="es-ES" sz="2400" b="0" kern="1200" baseline="0" dirty="0" smtClean="0">
                <a:solidFill>
                  <a:schemeClr val="accent6"/>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200" dirty="0">
                <a:solidFill>
                  <a:schemeClr val="tx1"/>
                </a:solidFill>
              </a:rPr>
              <a:t>Desde julio de 2009 hasta el 30 de diciembre de 2012, el Gobierno Federal adquirió más de 256,415 </a:t>
            </a:r>
            <a:r>
              <a:rPr lang="es-MX" sz="2200" dirty="0" err="1">
                <a:solidFill>
                  <a:schemeClr val="tx1"/>
                </a:solidFill>
              </a:rPr>
              <a:t>mdp</a:t>
            </a:r>
            <a:r>
              <a:rPr lang="es-MX" sz="2200" dirty="0">
                <a:solidFill>
                  <a:schemeClr val="tx1"/>
                </a:solidFill>
              </a:rPr>
              <a:t> en bienes, servicios y obra pública con MIPYMES.</a:t>
            </a:r>
          </a:p>
          <a:p>
            <a:pPr marL="0" indent="0">
              <a:buNone/>
            </a:pPr>
            <a:endParaRPr lang="es-MX" sz="2200" dirty="0"/>
          </a:p>
        </p:txBody>
      </p:sp>
      <p:graphicFrame>
        <p:nvGraphicFramePr>
          <p:cNvPr id="18" name="1 Objeto"/>
          <p:cNvGraphicFramePr>
            <a:graphicFrameLocks noChangeAspect="1"/>
          </p:cNvGraphicFramePr>
          <p:nvPr>
            <p:extLst>
              <p:ext uri="{D42A27DB-BD31-4B8C-83A1-F6EECF244321}">
                <p14:modId xmlns:p14="http://schemas.microsoft.com/office/powerpoint/2010/main" val="1596239122"/>
              </p:ext>
            </p:extLst>
          </p:nvPr>
        </p:nvGraphicFramePr>
        <p:xfrm>
          <a:off x="2017419" y="2612286"/>
          <a:ext cx="5064919" cy="3657600"/>
        </p:xfrm>
        <a:graphic>
          <a:graphicData uri="http://schemas.openxmlformats.org/presentationml/2006/ole">
            <mc:AlternateContent xmlns:mc="http://schemas.openxmlformats.org/markup-compatibility/2006">
              <mc:Choice xmlns:v="urn:schemas-microsoft-com:vml" Requires="v">
                <p:oleObj spid="_x0000_s1028" name="Hoja de cálculo" r:id="rId3" imgW="6753111" imgH="3657600" progId="Excel.Sheet.12">
                  <p:link updateAutomatic="1"/>
                </p:oleObj>
              </mc:Choice>
              <mc:Fallback>
                <p:oleObj name="Hoja de cálculo" r:id="rId3" imgW="6753111" imgH="3657600" progId="Excel.Sheet.12">
                  <p:link updateAutomatic="1"/>
                  <p:pic>
                    <p:nvPicPr>
                      <p:cNvPr id="0" name=""/>
                      <p:cNvPicPr/>
                      <p:nvPr/>
                    </p:nvPicPr>
                    <p:blipFill>
                      <a:blip r:embed="rId4"/>
                      <a:stretch>
                        <a:fillRect/>
                      </a:stretch>
                    </p:blipFill>
                    <p:spPr>
                      <a:xfrm>
                        <a:off x="2017419" y="2612286"/>
                        <a:ext cx="5064919" cy="3657600"/>
                      </a:xfrm>
                      <a:prstGeom prst="rect">
                        <a:avLst/>
                      </a:prstGeom>
                    </p:spPr>
                  </p:pic>
                </p:oleObj>
              </mc:Fallback>
            </mc:AlternateContent>
          </a:graphicData>
        </a:graphic>
      </p:graphicFrame>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6107" y="312596"/>
            <a:ext cx="1863000" cy="74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243640" y="6364706"/>
            <a:ext cx="3520003" cy="338554"/>
          </a:xfrm>
          <a:prstGeom prst="rect">
            <a:avLst/>
          </a:prstGeom>
          <a:noFill/>
        </p:spPr>
        <p:txBody>
          <a:bodyPr wrap="none" rtlCol="0">
            <a:spAutoFit/>
          </a:bodyPr>
          <a:lstStyle/>
          <a:p>
            <a:r>
              <a:rPr lang="es-MX" sz="1600" dirty="0" smtClean="0"/>
              <a:t>Fuente: Secretaría de Economía. México</a:t>
            </a:r>
            <a:endParaRPr lang="es-MX" sz="1600" dirty="0"/>
          </a:p>
        </p:txBody>
      </p:sp>
    </p:spTree>
    <p:extLst>
      <p:ext uri="{BB962C8B-B14F-4D97-AF65-F5344CB8AC3E}">
        <p14:creationId xmlns:p14="http://schemas.microsoft.com/office/powerpoint/2010/main" val="1186060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p:nvPr>
            <p:extLst/>
          </p:nvPr>
        </p:nvPicPr>
        <p:blipFill>
          <a:blip r:embed="rId2"/>
          <a:stretch>
            <a:fillRect/>
          </a:stretch>
        </p:blipFill>
        <p:spPr>
          <a:xfrm>
            <a:off x="1569312" y="1617215"/>
            <a:ext cx="5948363" cy="4511675"/>
          </a:xfrm>
          <a:prstGeom prst="rect">
            <a:avLst/>
          </a:prstGeom>
        </p:spPr>
      </p:pic>
      <p:sp>
        <p:nvSpPr>
          <p:cNvPr id="6" name="TextBox 4"/>
          <p:cNvSpPr txBox="1"/>
          <p:nvPr/>
        </p:nvSpPr>
        <p:spPr>
          <a:xfrm>
            <a:off x="1500731" y="564149"/>
            <a:ext cx="6571397" cy="830997"/>
          </a:xfrm>
          <a:prstGeom prst="rect">
            <a:avLst/>
          </a:prstGeom>
          <a:noFill/>
        </p:spPr>
        <p:txBody>
          <a:bodyPr wrap="square" rtlCol="0">
            <a:spAutoFit/>
          </a:bodyPr>
          <a:lstStyle/>
          <a:p>
            <a:r>
              <a:rPr lang="es-MX" sz="2400" b="1" dirty="0">
                <a:cs typeface="Times New Roman"/>
              </a:rPr>
              <a:t>19 dependencias y entidades concentran más del 80% de las compras a MIPYMES</a:t>
            </a:r>
          </a:p>
        </p:txBody>
      </p:sp>
      <p:sp>
        <p:nvSpPr>
          <p:cNvPr id="4" name="CuadroTexto 3"/>
          <p:cNvSpPr txBox="1"/>
          <p:nvPr/>
        </p:nvSpPr>
        <p:spPr>
          <a:xfrm>
            <a:off x="243640" y="6364706"/>
            <a:ext cx="3520003" cy="338554"/>
          </a:xfrm>
          <a:prstGeom prst="rect">
            <a:avLst/>
          </a:prstGeom>
          <a:noFill/>
        </p:spPr>
        <p:txBody>
          <a:bodyPr wrap="none" rtlCol="0">
            <a:spAutoFit/>
          </a:bodyPr>
          <a:lstStyle/>
          <a:p>
            <a:r>
              <a:rPr lang="es-MX" sz="1600" dirty="0" smtClean="0"/>
              <a:t>Fuente: Secretaría de Economía. México</a:t>
            </a:r>
            <a:endParaRPr lang="es-MX" sz="1600" dirty="0"/>
          </a:p>
        </p:txBody>
      </p:sp>
    </p:spTree>
    <p:extLst>
      <p:ext uri="{BB962C8B-B14F-4D97-AF65-F5344CB8AC3E}">
        <p14:creationId xmlns:p14="http://schemas.microsoft.com/office/powerpoint/2010/main" val="3932916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249" y="754756"/>
            <a:ext cx="4636369" cy="570297"/>
          </a:xfrm>
        </p:spPr>
        <p:txBody>
          <a:bodyPr>
            <a:normAutofit fontScale="90000"/>
          </a:bodyPr>
          <a:lstStyle/>
          <a:p>
            <a:r>
              <a:rPr lang="es-MX" sz="3200" dirty="0">
                <a:solidFill>
                  <a:srgbClr val="000078"/>
                </a:solidFill>
                <a:latin typeface="Impact" panose="020B0806030902050204" pitchFamily="34" charset="0"/>
                <a:ea typeface="+mn-ea"/>
                <a:cs typeface="+mn-cs"/>
              </a:rPr>
              <a:t>Algunos ejemplos de clasificación</a:t>
            </a:r>
          </a:p>
        </p:txBody>
      </p:sp>
      <p:sp>
        <p:nvSpPr>
          <p:cNvPr id="6" name="CuadroTexto 5"/>
          <p:cNvSpPr txBox="1"/>
          <p:nvPr/>
        </p:nvSpPr>
        <p:spPr>
          <a:xfrm>
            <a:off x="1018132" y="6291101"/>
            <a:ext cx="6812615"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Diario Oficial de la Federación del 30 de junio de 2009. </a:t>
            </a:r>
          </a:p>
          <a:p>
            <a:r>
              <a:rPr lang="es-MX" sz="1200" dirty="0">
                <a:latin typeface="Arial" panose="020B0604020202020204" pitchFamily="34" charset="0"/>
                <a:cs typeface="Arial" panose="020B0604020202020204" pitchFamily="34" charset="0"/>
              </a:rPr>
              <a:t>1/ Millones de pesos. Tipo de cambio publicado por el Banco de México al 15 de noviembre de 2013: 1 USD = 12.9524 pesos.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088" y="566866"/>
            <a:ext cx="1244835" cy="946075"/>
          </a:xfrm>
          <a:prstGeom prst="rect">
            <a:avLst/>
          </a:prstGeom>
        </p:spPr>
      </p:pic>
      <p:graphicFrame>
        <p:nvGraphicFramePr>
          <p:cNvPr id="10" name="Tabla 9"/>
          <p:cNvGraphicFramePr>
            <a:graphicFrameLocks noGrp="1"/>
          </p:cNvGraphicFramePr>
          <p:nvPr>
            <p:extLst/>
          </p:nvPr>
        </p:nvGraphicFramePr>
        <p:xfrm>
          <a:off x="1243855" y="1961777"/>
          <a:ext cx="6694115" cy="4267200"/>
        </p:xfrm>
        <a:graphic>
          <a:graphicData uri="http://schemas.openxmlformats.org/drawingml/2006/table">
            <a:tbl>
              <a:tblPr firstRow="1" bandRow="1">
                <a:tableStyleId>{5C22544A-7EE6-4342-B048-85BDC9FD1C3A}</a:tableStyleId>
              </a:tblPr>
              <a:tblGrid>
                <a:gridCol w="775220"/>
                <a:gridCol w="1120813"/>
                <a:gridCol w="1451024"/>
                <a:gridCol w="1115686"/>
                <a:gridCol w="1115686"/>
                <a:gridCol w="1115686"/>
              </a:tblGrid>
              <a:tr h="370840">
                <a:tc>
                  <a:txBody>
                    <a:bodyPr/>
                    <a:lstStyle/>
                    <a:p>
                      <a:pPr algn="ctr"/>
                      <a:r>
                        <a:rPr lang="es-MX" sz="1400" dirty="0" smtClean="0">
                          <a:latin typeface="Arial" panose="020B0604020202020204" pitchFamily="34" charset="0"/>
                          <a:cs typeface="Arial" panose="020B0604020202020204" pitchFamily="34" charset="0"/>
                        </a:rPr>
                        <a:t>Tamaño</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Sector</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Rango de número de trabajadores</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Rango de monto de ventas anuales (MDP)</a:t>
                      </a:r>
                      <a:r>
                        <a:rPr lang="es-MX" sz="1400" baseline="30000" dirty="0" smtClean="0">
                          <a:latin typeface="Arial" panose="020B0604020202020204" pitchFamily="34" charset="0"/>
                          <a:cs typeface="Arial" panose="020B0604020202020204" pitchFamily="34" charset="0"/>
                        </a:rPr>
                        <a:t>1/</a:t>
                      </a:r>
                      <a:endParaRPr lang="es-MX" sz="1400" baseline="300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Rango de monto de ventas anuales (USD)</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Tope máximo combinado*</a:t>
                      </a:r>
                      <a:endParaRPr lang="es-MX" sz="1400" dirty="0">
                        <a:latin typeface="Arial" panose="020B0604020202020204" pitchFamily="34" charset="0"/>
                        <a:cs typeface="Arial" panose="020B0604020202020204" pitchFamily="34" charset="0"/>
                      </a:endParaRPr>
                    </a:p>
                  </a:txBody>
                  <a:tcPr marL="68580" marR="68580" anchor="ctr"/>
                </a:tc>
              </a:tr>
              <a:tr h="370840">
                <a:tc>
                  <a:txBody>
                    <a:bodyPr/>
                    <a:lstStyle/>
                    <a:p>
                      <a:r>
                        <a:rPr lang="es-MX" sz="1400" b="1" dirty="0" smtClean="0">
                          <a:latin typeface="Arial" panose="020B0604020202020204" pitchFamily="34" charset="0"/>
                          <a:cs typeface="Arial" panose="020B0604020202020204" pitchFamily="34" charset="0"/>
                        </a:rPr>
                        <a:t>Micro</a:t>
                      </a:r>
                      <a:endParaRPr lang="es-MX" sz="1400" b="1" dirty="0">
                        <a:latin typeface="Arial" panose="020B0604020202020204" pitchFamily="34" charset="0"/>
                        <a:cs typeface="Arial" panose="020B0604020202020204" pitchFamily="34" charset="0"/>
                      </a:endParaRPr>
                    </a:p>
                  </a:txBody>
                  <a:tcPr marL="68580" marR="68580" anchor="ctr"/>
                </a:tc>
                <a:tc>
                  <a:txBody>
                    <a:bodyPr/>
                    <a:lstStyle/>
                    <a:p>
                      <a:r>
                        <a:rPr lang="es-MX" sz="1400" dirty="0" smtClean="0">
                          <a:latin typeface="Arial" panose="020B0604020202020204" pitchFamily="34" charset="0"/>
                          <a:cs typeface="Arial" panose="020B0604020202020204" pitchFamily="34" charset="0"/>
                        </a:rPr>
                        <a:t>Todas</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Hasta 10</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Hasta $4</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Hasta $309 mil</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4.6</a:t>
                      </a:r>
                      <a:endParaRPr lang="es-MX" sz="1400" dirty="0">
                        <a:latin typeface="Arial" panose="020B0604020202020204" pitchFamily="34" charset="0"/>
                        <a:cs typeface="Arial" panose="020B0604020202020204" pitchFamily="34" charset="0"/>
                      </a:endParaRPr>
                    </a:p>
                  </a:txBody>
                  <a:tcPr marL="68580" marR="68580" anchor="ctr"/>
                </a:tc>
              </a:tr>
              <a:tr h="370840">
                <a:tc rowSpan="2">
                  <a:txBody>
                    <a:bodyPr/>
                    <a:lstStyle/>
                    <a:p>
                      <a:r>
                        <a:rPr lang="es-MX" sz="1400" b="1" dirty="0" smtClean="0">
                          <a:latin typeface="Arial" panose="020B0604020202020204" pitchFamily="34" charset="0"/>
                          <a:cs typeface="Arial" panose="020B0604020202020204" pitchFamily="34" charset="0"/>
                        </a:rPr>
                        <a:t>Pequeña</a:t>
                      </a:r>
                      <a:endParaRPr lang="es-MX" sz="1400" b="1" dirty="0">
                        <a:latin typeface="Arial" panose="020B0604020202020204" pitchFamily="34" charset="0"/>
                        <a:cs typeface="Arial" panose="020B0604020202020204" pitchFamily="34" charset="0"/>
                      </a:endParaRPr>
                    </a:p>
                  </a:txBody>
                  <a:tcPr marL="68580" marR="68580" anchor="ctr"/>
                </a:tc>
                <a:tc>
                  <a:txBody>
                    <a:bodyPr/>
                    <a:lstStyle/>
                    <a:p>
                      <a:r>
                        <a:rPr lang="es-MX" sz="1400" dirty="0" smtClean="0">
                          <a:latin typeface="Arial" panose="020B0604020202020204" pitchFamily="34" charset="0"/>
                          <a:cs typeface="Arial" panose="020B0604020202020204" pitchFamily="34" charset="0"/>
                        </a:rPr>
                        <a:t>Comercio</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Desde 11 hasta 30</a:t>
                      </a:r>
                      <a:endParaRPr lang="es-MX" sz="1400" dirty="0">
                        <a:latin typeface="Arial" panose="020B0604020202020204" pitchFamily="34" charset="0"/>
                        <a:cs typeface="Arial" panose="020B0604020202020204" pitchFamily="34" charset="0"/>
                      </a:endParaRPr>
                    </a:p>
                  </a:txBody>
                  <a:tcPr marL="68580" marR="68580" anchor="ctr"/>
                </a:tc>
                <a:tc rowSpan="2">
                  <a:txBody>
                    <a:bodyPr/>
                    <a:lstStyle/>
                    <a:p>
                      <a:pPr algn="ctr"/>
                      <a:r>
                        <a:rPr lang="es-MX" sz="1400" dirty="0" smtClean="0">
                          <a:latin typeface="Arial" panose="020B0604020202020204" pitchFamily="34" charset="0"/>
                          <a:cs typeface="Arial" panose="020B0604020202020204" pitchFamily="34" charset="0"/>
                        </a:rPr>
                        <a:t>Desde $4.01 hasta $100</a:t>
                      </a:r>
                      <a:endParaRPr lang="es-MX" sz="1400" dirty="0">
                        <a:latin typeface="Arial" panose="020B0604020202020204" pitchFamily="34" charset="0"/>
                        <a:cs typeface="Arial" panose="020B0604020202020204" pitchFamily="34" charset="0"/>
                      </a:endParaRPr>
                    </a:p>
                  </a:txBody>
                  <a:tcPr marL="68580" marR="68580" anchor="ctr"/>
                </a:tc>
                <a:tc rowSpan="2">
                  <a:txBody>
                    <a:bodyPr/>
                    <a:lstStyle/>
                    <a:p>
                      <a:pPr algn="ctr"/>
                      <a:r>
                        <a:rPr lang="es-MX" sz="1400" dirty="0" smtClean="0">
                          <a:latin typeface="Arial" panose="020B0604020202020204" pitchFamily="34" charset="0"/>
                          <a:cs typeface="Arial" panose="020B0604020202020204" pitchFamily="34" charset="0"/>
                        </a:rPr>
                        <a:t>Desde $309</a:t>
                      </a:r>
                      <a:r>
                        <a:rPr lang="es-MX" sz="1400" baseline="0" dirty="0" smtClean="0">
                          <a:latin typeface="Arial" panose="020B0604020202020204" pitchFamily="34" charset="0"/>
                          <a:cs typeface="Arial" panose="020B0604020202020204" pitchFamily="34" charset="0"/>
                        </a:rPr>
                        <a:t> mil hasta 7.7 millones</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93</a:t>
                      </a:r>
                      <a:endParaRPr lang="es-MX" sz="1400" dirty="0">
                        <a:latin typeface="Arial" panose="020B0604020202020204" pitchFamily="34" charset="0"/>
                        <a:cs typeface="Arial" panose="020B0604020202020204" pitchFamily="34" charset="0"/>
                      </a:endParaRPr>
                    </a:p>
                  </a:txBody>
                  <a:tcPr marL="68580" marR="68580" anchor="ctr"/>
                </a:tc>
              </a:tr>
              <a:tr h="370840">
                <a:tc vMerge="1">
                  <a:txBody>
                    <a:bodyPr/>
                    <a:lstStyle/>
                    <a:p>
                      <a:endParaRPr lang="es-MX" dirty="0"/>
                    </a:p>
                  </a:txBody>
                  <a:tcPr/>
                </a:tc>
                <a:tc>
                  <a:txBody>
                    <a:bodyPr/>
                    <a:lstStyle/>
                    <a:p>
                      <a:r>
                        <a:rPr lang="es-MX" sz="1400" dirty="0" smtClean="0">
                          <a:latin typeface="Arial" panose="020B0604020202020204" pitchFamily="34" charset="0"/>
                          <a:cs typeface="Arial" panose="020B0604020202020204" pitchFamily="34" charset="0"/>
                        </a:rPr>
                        <a:t>Industria y Servicios</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Desde</a:t>
                      </a:r>
                      <a:r>
                        <a:rPr lang="es-MX" sz="1400" baseline="0" dirty="0" smtClean="0">
                          <a:latin typeface="Arial" panose="020B0604020202020204" pitchFamily="34" charset="0"/>
                          <a:cs typeface="Arial" panose="020B0604020202020204" pitchFamily="34" charset="0"/>
                        </a:rPr>
                        <a:t> 11 hasta 50</a:t>
                      </a:r>
                      <a:endParaRPr lang="es-MX" sz="1400" dirty="0">
                        <a:latin typeface="Arial" panose="020B0604020202020204" pitchFamily="34" charset="0"/>
                        <a:cs typeface="Arial" panose="020B0604020202020204" pitchFamily="34" charset="0"/>
                      </a:endParaRPr>
                    </a:p>
                  </a:txBody>
                  <a:tcPr marL="68580" marR="68580" anchor="ctr"/>
                </a:tc>
                <a:tc vMerge="1">
                  <a:txBody>
                    <a:bodyPr/>
                    <a:lstStyle/>
                    <a:p>
                      <a:endParaRPr lang="es-MX" sz="1400" dirty="0">
                        <a:latin typeface="Arial" panose="020B0604020202020204" pitchFamily="34" charset="0"/>
                        <a:cs typeface="Arial" panose="020B0604020202020204" pitchFamily="34" charset="0"/>
                      </a:endParaRPr>
                    </a:p>
                  </a:txBody>
                  <a:tcPr anchor="ctr"/>
                </a:tc>
                <a:tc vMerge="1">
                  <a:txBody>
                    <a:bodyPr/>
                    <a:lstStyle/>
                    <a:p>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95</a:t>
                      </a:r>
                      <a:endParaRPr lang="es-MX" sz="1400" dirty="0">
                        <a:latin typeface="Arial" panose="020B0604020202020204" pitchFamily="34" charset="0"/>
                        <a:cs typeface="Arial" panose="020B0604020202020204" pitchFamily="34" charset="0"/>
                      </a:endParaRPr>
                    </a:p>
                  </a:txBody>
                  <a:tcPr marL="68580" marR="68580" anchor="ctr"/>
                </a:tc>
              </a:tr>
              <a:tr h="370840">
                <a:tc rowSpan="3">
                  <a:txBody>
                    <a:bodyPr/>
                    <a:lstStyle/>
                    <a:p>
                      <a:r>
                        <a:rPr lang="es-MX" sz="1400" b="1" dirty="0" smtClean="0">
                          <a:latin typeface="Arial" panose="020B0604020202020204" pitchFamily="34" charset="0"/>
                          <a:cs typeface="Arial" panose="020B0604020202020204" pitchFamily="34" charset="0"/>
                        </a:rPr>
                        <a:t>Mediana</a:t>
                      </a:r>
                      <a:endParaRPr lang="es-MX" sz="1400" b="1" dirty="0">
                        <a:latin typeface="Arial" panose="020B0604020202020204" pitchFamily="34" charset="0"/>
                        <a:cs typeface="Arial" panose="020B0604020202020204" pitchFamily="34" charset="0"/>
                      </a:endParaRPr>
                    </a:p>
                  </a:txBody>
                  <a:tcPr marL="68580" marR="68580" anchor="ctr"/>
                </a:tc>
                <a:tc>
                  <a:txBody>
                    <a:bodyPr/>
                    <a:lstStyle/>
                    <a:p>
                      <a:r>
                        <a:rPr lang="es-MX" sz="1400" dirty="0" smtClean="0">
                          <a:latin typeface="Arial" panose="020B0604020202020204" pitchFamily="34" charset="0"/>
                          <a:cs typeface="Arial" panose="020B0604020202020204" pitchFamily="34" charset="0"/>
                        </a:rPr>
                        <a:t>Comercio</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Desde 31 hasta 100</a:t>
                      </a:r>
                      <a:endParaRPr lang="es-MX" sz="1400" dirty="0">
                        <a:latin typeface="Arial" panose="020B0604020202020204" pitchFamily="34" charset="0"/>
                        <a:cs typeface="Arial" panose="020B0604020202020204" pitchFamily="34" charset="0"/>
                      </a:endParaRPr>
                    </a:p>
                  </a:txBody>
                  <a:tcPr marL="68580" marR="68580" anchor="ctr"/>
                </a:tc>
                <a:tc rowSpan="3">
                  <a:txBody>
                    <a:bodyPr/>
                    <a:lstStyle/>
                    <a:p>
                      <a:pPr algn="ctr"/>
                      <a:r>
                        <a:rPr lang="es-MX" sz="1400" dirty="0" smtClean="0">
                          <a:latin typeface="Arial" panose="020B0604020202020204" pitchFamily="34" charset="0"/>
                          <a:cs typeface="Arial" panose="020B0604020202020204" pitchFamily="34" charset="0"/>
                        </a:rPr>
                        <a:t>Desde $100.01 hasta $250</a:t>
                      </a:r>
                      <a:endParaRPr lang="es-MX" sz="1400" dirty="0">
                        <a:latin typeface="Arial" panose="020B0604020202020204" pitchFamily="34" charset="0"/>
                        <a:cs typeface="Arial" panose="020B0604020202020204" pitchFamily="34" charset="0"/>
                      </a:endParaRPr>
                    </a:p>
                  </a:txBody>
                  <a:tcPr marL="68580" marR="68580" anchor="ctr"/>
                </a:tc>
                <a:tc rowSpan="3">
                  <a:txBody>
                    <a:bodyPr/>
                    <a:lstStyle/>
                    <a:p>
                      <a:pPr algn="ctr"/>
                      <a:r>
                        <a:rPr lang="es-MX" sz="1400" dirty="0" smtClean="0">
                          <a:latin typeface="Arial" panose="020B0604020202020204" pitchFamily="34" charset="0"/>
                          <a:cs typeface="Arial" panose="020B0604020202020204" pitchFamily="34" charset="0"/>
                        </a:rPr>
                        <a:t>Desde $7.7 millones hasta $19.3 millones</a:t>
                      </a:r>
                      <a:endParaRPr lang="es-MX" sz="1400" dirty="0">
                        <a:latin typeface="Arial" panose="020B0604020202020204" pitchFamily="34" charset="0"/>
                        <a:cs typeface="Arial" panose="020B0604020202020204" pitchFamily="34" charset="0"/>
                      </a:endParaRPr>
                    </a:p>
                  </a:txBody>
                  <a:tcPr marL="68580" marR="68580" anchor="ctr"/>
                </a:tc>
                <a:tc rowSpan="2">
                  <a:txBody>
                    <a:bodyPr/>
                    <a:lstStyle/>
                    <a:p>
                      <a:pPr algn="ctr"/>
                      <a:r>
                        <a:rPr lang="es-MX" sz="1400" dirty="0" smtClean="0">
                          <a:latin typeface="Arial" panose="020B0604020202020204" pitchFamily="34" charset="0"/>
                          <a:cs typeface="Arial" panose="020B0604020202020204" pitchFamily="34" charset="0"/>
                        </a:rPr>
                        <a:t>235</a:t>
                      </a:r>
                      <a:endParaRPr lang="es-MX" sz="1400" dirty="0">
                        <a:latin typeface="Arial" panose="020B0604020202020204" pitchFamily="34" charset="0"/>
                        <a:cs typeface="Arial" panose="020B0604020202020204" pitchFamily="34" charset="0"/>
                      </a:endParaRPr>
                    </a:p>
                  </a:txBody>
                  <a:tcPr marL="68580" marR="68580" anchor="ctr"/>
                </a:tc>
              </a:tr>
              <a:tr h="370840">
                <a:tc vMerge="1">
                  <a:txBody>
                    <a:bodyPr/>
                    <a:lstStyle/>
                    <a:p>
                      <a:endParaRPr lang="es-MX"/>
                    </a:p>
                  </a:txBody>
                  <a:tcPr/>
                </a:tc>
                <a:tc>
                  <a:txBody>
                    <a:bodyPr/>
                    <a:lstStyle/>
                    <a:p>
                      <a:r>
                        <a:rPr lang="es-MX" sz="1400" dirty="0" smtClean="0">
                          <a:latin typeface="Arial" panose="020B0604020202020204" pitchFamily="34" charset="0"/>
                          <a:cs typeface="Arial" panose="020B0604020202020204" pitchFamily="34" charset="0"/>
                        </a:rPr>
                        <a:t>Servicios</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Desde</a:t>
                      </a:r>
                      <a:r>
                        <a:rPr lang="es-MX" sz="1400" baseline="0" dirty="0" smtClean="0">
                          <a:latin typeface="Arial" panose="020B0604020202020204" pitchFamily="34" charset="0"/>
                          <a:cs typeface="Arial" panose="020B0604020202020204" pitchFamily="34" charset="0"/>
                        </a:rPr>
                        <a:t> 51 hasta 100</a:t>
                      </a:r>
                      <a:endParaRPr lang="es-MX" sz="1400" dirty="0">
                        <a:latin typeface="Arial" panose="020B0604020202020204" pitchFamily="34" charset="0"/>
                        <a:cs typeface="Arial" panose="020B0604020202020204" pitchFamily="34" charset="0"/>
                      </a:endParaRPr>
                    </a:p>
                  </a:txBody>
                  <a:tcPr marL="68580" marR="68580" anchor="ctr"/>
                </a:tc>
                <a:tc vMerge="1">
                  <a:txBody>
                    <a:bodyPr/>
                    <a:lstStyle/>
                    <a:p>
                      <a:endParaRPr lang="es-MX" dirty="0"/>
                    </a:p>
                  </a:txBody>
                  <a:tcPr/>
                </a:tc>
                <a:tc vMerge="1">
                  <a:txBody>
                    <a:bodyPr/>
                    <a:lstStyle/>
                    <a:p>
                      <a:endParaRPr lang="es-MX" sz="1400" dirty="0">
                        <a:latin typeface="Arial" panose="020B0604020202020204" pitchFamily="34" charset="0"/>
                        <a:cs typeface="Arial" panose="020B0604020202020204" pitchFamily="34" charset="0"/>
                      </a:endParaRPr>
                    </a:p>
                  </a:txBody>
                  <a:tcPr anchor="ctr"/>
                </a:tc>
                <a:tc vMerge="1">
                  <a:txBody>
                    <a:bodyPr/>
                    <a:lstStyle/>
                    <a:p>
                      <a:endParaRPr lang="es-MX" dirty="0"/>
                    </a:p>
                  </a:txBody>
                  <a:tcPr/>
                </a:tc>
              </a:tr>
              <a:tr h="370840">
                <a:tc vMerge="1">
                  <a:txBody>
                    <a:bodyPr/>
                    <a:lstStyle/>
                    <a:p>
                      <a:endParaRPr lang="es-MX" dirty="0"/>
                    </a:p>
                  </a:txBody>
                  <a:tcPr/>
                </a:tc>
                <a:tc>
                  <a:txBody>
                    <a:bodyPr/>
                    <a:lstStyle/>
                    <a:p>
                      <a:r>
                        <a:rPr lang="es-MX" sz="1400" dirty="0" smtClean="0">
                          <a:latin typeface="Arial" panose="020B0604020202020204" pitchFamily="34" charset="0"/>
                          <a:cs typeface="Arial" panose="020B0604020202020204" pitchFamily="34" charset="0"/>
                        </a:rPr>
                        <a:t>Industria</a:t>
                      </a:r>
                      <a:endParaRPr lang="es-MX" sz="1400" dirty="0">
                        <a:latin typeface="Arial" panose="020B0604020202020204" pitchFamily="34" charset="0"/>
                        <a:cs typeface="Arial" panose="020B0604020202020204" pitchFamily="34" charset="0"/>
                      </a:endParaRPr>
                    </a:p>
                  </a:txBody>
                  <a:tcPr marL="68580" marR="68580" anchor="ctr"/>
                </a:tc>
                <a:tc>
                  <a:txBody>
                    <a:bodyPr/>
                    <a:lstStyle/>
                    <a:p>
                      <a:pPr algn="ctr"/>
                      <a:r>
                        <a:rPr lang="es-MX" sz="1400" dirty="0" smtClean="0">
                          <a:latin typeface="Arial" panose="020B0604020202020204" pitchFamily="34" charset="0"/>
                          <a:cs typeface="Arial" panose="020B0604020202020204" pitchFamily="34" charset="0"/>
                        </a:rPr>
                        <a:t>Desde</a:t>
                      </a:r>
                      <a:r>
                        <a:rPr lang="es-MX" sz="1400" baseline="0" dirty="0" smtClean="0">
                          <a:latin typeface="Arial" panose="020B0604020202020204" pitchFamily="34" charset="0"/>
                          <a:cs typeface="Arial" panose="020B0604020202020204" pitchFamily="34" charset="0"/>
                        </a:rPr>
                        <a:t> 51 hasta 250</a:t>
                      </a:r>
                      <a:endParaRPr lang="es-MX" sz="1400" dirty="0">
                        <a:latin typeface="Arial" panose="020B0604020202020204" pitchFamily="34" charset="0"/>
                        <a:cs typeface="Arial" panose="020B0604020202020204" pitchFamily="34" charset="0"/>
                      </a:endParaRPr>
                    </a:p>
                  </a:txBody>
                  <a:tcPr marL="68580" marR="68580" anchor="ctr"/>
                </a:tc>
                <a:tc vMerge="1">
                  <a:txBody>
                    <a:bodyPr/>
                    <a:lstStyle/>
                    <a:p>
                      <a:endParaRPr lang="es-MX" dirty="0"/>
                    </a:p>
                  </a:txBody>
                  <a:tcPr/>
                </a:tc>
                <a:tc vMerge="1">
                  <a:txBody>
                    <a:bodyPr/>
                    <a:lstStyle/>
                    <a:p>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68580" marR="68580" anchor="ctr"/>
                </a:tc>
              </a:tr>
            </a:tbl>
          </a:graphicData>
        </a:graphic>
      </p:graphicFrame>
      <p:cxnSp>
        <p:nvCxnSpPr>
          <p:cNvPr id="14" name="Conector recto 13"/>
          <p:cNvCxnSpPr/>
          <p:nvPr/>
        </p:nvCxnSpPr>
        <p:spPr>
          <a:xfrm>
            <a:off x="1216121" y="3267635"/>
            <a:ext cx="6696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199312" y="4159620"/>
            <a:ext cx="6696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4 CuadroTexto"/>
          <p:cNvSpPr txBox="1"/>
          <p:nvPr/>
        </p:nvSpPr>
        <p:spPr>
          <a:xfrm>
            <a:off x="1233810" y="5456609"/>
            <a:ext cx="5300264" cy="523220"/>
          </a:xfrm>
          <a:prstGeom prst="rect">
            <a:avLst/>
          </a:prstGeom>
          <a:noFill/>
        </p:spPr>
        <p:txBody>
          <a:bodyPr wrap="square" rtlCol="0">
            <a:spAutoFit/>
          </a:bodyPr>
          <a:lstStyle/>
          <a:p>
            <a:pPr algn="just"/>
            <a:r>
              <a:rPr lang="es-ES" sz="1400" dirty="0">
                <a:solidFill>
                  <a:schemeClr val="tx1">
                    <a:lumMod val="75000"/>
                    <a:lumOff val="25000"/>
                  </a:schemeClr>
                </a:solidFill>
                <a:latin typeface="Arial" panose="020B0604020202020204" pitchFamily="34" charset="0"/>
                <a:cs typeface="Arial" panose="020B0604020202020204" pitchFamily="34" charset="0"/>
              </a:rPr>
              <a:t>*Ponderado puntuación = 0.1 x (número de empleados) + 0.9 x (ventas anuales)</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279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436908" y="624915"/>
            <a:ext cx="6571397" cy="1177245"/>
          </a:xfrm>
          <a:prstGeom prst="rect">
            <a:avLst/>
          </a:prstGeom>
          <a:noFill/>
        </p:spPr>
        <p:txBody>
          <a:bodyPr wrap="square" rtlCol="0">
            <a:spAutoFit/>
          </a:bodyPr>
          <a:lstStyle/>
          <a:p>
            <a:r>
              <a:rPr lang="es-MX" sz="2350" b="1" dirty="0">
                <a:cs typeface="Times New Roman"/>
              </a:rPr>
              <a:t>Los servicios profesionales y la obra pública son los rubros donde participan mayormente las MIPYMES en las compras de gobierno</a:t>
            </a:r>
          </a:p>
        </p:txBody>
      </p:sp>
      <p:pic>
        <p:nvPicPr>
          <p:cNvPr id="7" name="3 Imagen"/>
          <p:cNvPicPr>
            <a:picLocks noChangeAspect="1" noChangeArrowheads="1"/>
          </p:cNvPicPr>
          <p:nvPr>
            <p:extLst/>
          </p:nvPr>
        </p:nvPicPr>
        <p:blipFill>
          <a:blip r:embed="rId2">
            <a:extLst>
              <a:ext uri="{28A0092B-C50C-407E-A947-70E740481C1C}">
                <a14:useLocalDpi xmlns:a14="http://schemas.microsoft.com/office/drawing/2010/main" val="0"/>
              </a:ext>
            </a:extLst>
          </a:blip>
          <a:srcRect/>
          <a:stretch>
            <a:fillRect/>
          </a:stretch>
        </p:blipFill>
        <p:spPr bwMode="auto">
          <a:xfrm>
            <a:off x="1439807" y="1551451"/>
            <a:ext cx="6460331"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243640" y="6364706"/>
            <a:ext cx="3520003" cy="338554"/>
          </a:xfrm>
          <a:prstGeom prst="rect">
            <a:avLst/>
          </a:prstGeom>
          <a:noFill/>
        </p:spPr>
        <p:txBody>
          <a:bodyPr wrap="none" rtlCol="0">
            <a:spAutoFit/>
          </a:bodyPr>
          <a:lstStyle/>
          <a:p>
            <a:r>
              <a:rPr lang="es-MX" sz="1600" dirty="0" smtClean="0"/>
              <a:t>Fuente: Secretaría de Economía. México</a:t>
            </a:r>
            <a:endParaRPr lang="es-MX" sz="1600" dirty="0"/>
          </a:p>
        </p:txBody>
      </p:sp>
    </p:spTree>
    <p:extLst>
      <p:ext uri="{BB962C8B-B14F-4D97-AF65-F5344CB8AC3E}">
        <p14:creationId xmlns:p14="http://schemas.microsoft.com/office/powerpoint/2010/main" val="4019000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1086469" y="543966"/>
            <a:ext cx="6642738" cy="57606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800" b="1" dirty="0" smtClean="0">
                <a:solidFill>
                  <a:schemeClr val="tx1"/>
                </a:solidFill>
              </a:rPr>
              <a:t>¿Qué se ha construido?</a:t>
            </a:r>
          </a:p>
          <a:p>
            <a:endParaRPr lang="es-MX" b="1" dirty="0"/>
          </a:p>
        </p:txBody>
      </p:sp>
      <p:grpSp>
        <p:nvGrpSpPr>
          <p:cNvPr id="7" name="46 Grupo"/>
          <p:cNvGrpSpPr/>
          <p:nvPr/>
        </p:nvGrpSpPr>
        <p:grpSpPr>
          <a:xfrm>
            <a:off x="1331563" y="1329309"/>
            <a:ext cx="6206195" cy="5059686"/>
            <a:chOff x="173038" y="996044"/>
            <a:chExt cx="8767762" cy="5837687"/>
          </a:xfrm>
        </p:grpSpPr>
        <p:sp>
          <p:nvSpPr>
            <p:cNvPr id="8" name="AutoShape 15"/>
            <p:cNvSpPr>
              <a:spLocks noChangeArrowheads="1"/>
            </p:cNvSpPr>
            <p:nvPr/>
          </p:nvSpPr>
          <p:spPr bwMode="gray">
            <a:xfrm>
              <a:off x="601663" y="1037319"/>
              <a:ext cx="2019300" cy="131762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grpSp>
          <p:nvGrpSpPr>
            <p:cNvPr id="9" name="Group 11"/>
            <p:cNvGrpSpPr>
              <a:grpSpLocks/>
            </p:cNvGrpSpPr>
            <p:nvPr/>
          </p:nvGrpSpPr>
          <p:grpSpPr bwMode="auto">
            <a:xfrm>
              <a:off x="173038" y="996044"/>
              <a:ext cx="500062" cy="1398588"/>
              <a:chOff x="2140" y="2071"/>
              <a:chExt cx="1484" cy="302"/>
            </a:xfrm>
          </p:grpSpPr>
          <p:sp>
            <p:nvSpPr>
              <p:cNvPr id="27" name="AutoShape 12"/>
              <p:cNvSpPr>
                <a:spLocks noChangeArrowheads="1"/>
              </p:cNvSpPr>
              <p:nvPr/>
            </p:nvSpPr>
            <p:spPr bwMode="ltGray">
              <a:xfrm>
                <a:off x="2140" y="2071"/>
                <a:ext cx="1484" cy="302"/>
              </a:xfrm>
              <a:prstGeom prst="roundRect">
                <a:avLst>
                  <a:gd name="adj" fmla="val 16667"/>
                </a:avLst>
              </a:prstGeom>
              <a:solidFill>
                <a:srgbClr val="800080"/>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28" name="AutoShape 13"/>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800080">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grpSp>
        <p:sp>
          <p:nvSpPr>
            <p:cNvPr id="10" name="Rectangle 14"/>
            <p:cNvSpPr>
              <a:spLocks noChangeArrowheads="1"/>
            </p:cNvSpPr>
            <p:nvPr/>
          </p:nvSpPr>
          <p:spPr bwMode="black">
            <a:xfrm>
              <a:off x="571499" y="1585007"/>
              <a:ext cx="2143125" cy="745714"/>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Institucionalidad</a:t>
              </a:r>
              <a:endParaRPr lang="en-US" b="1" kern="0" dirty="0">
                <a:solidFill>
                  <a:srgbClr val="FFFFFF"/>
                </a:solidFill>
                <a:latin typeface="Times" pitchFamily="18" charset="0"/>
                <a:cs typeface="Arial" pitchFamily="34" charset="0"/>
              </a:endParaRPr>
            </a:p>
          </p:txBody>
        </p:sp>
        <p:sp>
          <p:nvSpPr>
            <p:cNvPr id="11" name="36 CuadroTexto"/>
            <p:cNvSpPr txBox="1">
              <a:spLocks noChangeArrowheads="1"/>
            </p:cNvSpPr>
            <p:nvPr/>
          </p:nvSpPr>
          <p:spPr bwMode="auto">
            <a:xfrm>
              <a:off x="187325" y="1354819"/>
              <a:ext cx="246063" cy="887754"/>
            </a:xfrm>
            <a:prstGeom prst="rect">
              <a:avLst/>
            </a:prstGeom>
            <a:noFill/>
            <a:ln w="9525">
              <a:noFill/>
              <a:miter lim="800000"/>
              <a:headEnd/>
              <a:tailEnd/>
            </a:ln>
          </p:spPr>
          <p:txBody>
            <a:bodyPr>
              <a:spAutoFit/>
            </a:bodyPr>
            <a:lstStyle/>
            <a:p>
              <a:pPr>
                <a:defRPr/>
              </a:pPr>
              <a:r>
                <a:rPr lang="es-MX" sz="4400" kern="0">
                  <a:solidFill>
                    <a:prstClr val="white"/>
                  </a:solidFill>
                </a:rPr>
                <a:t>1</a:t>
              </a:r>
            </a:p>
          </p:txBody>
        </p:sp>
        <p:sp>
          <p:nvSpPr>
            <p:cNvPr id="12" name="AutoShape 15"/>
            <p:cNvSpPr>
              <a:spLocks noChangeArrowheads="1"/>
            </p:cNvSpPr>
            <p:nvPr/>
          </p:nvSpPr>
          <p:spPr bwMode="gray">
            <a:xfrm>
              <a:off x="631825" y="2501902"/>
              <a:ext cx="1947863" cy="199752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3" name="Rectangle 14"/>
            <p:cNvSpPr>
              <a:spLocks noChangeArrowheads="1"/>
            </p:cNvSpPr>
            <p:nvPr/>
          </p:nvSpPr>
          <p:spPr bwMode="black">
            <a:xfrm>
              <a:off x="534989" y="3144840"/>
              <a:ext cx="2143125" cy="745714"/>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Normatividad</a:t>
              </a:r>
              <a:endParaRPr lang="en-US" b="1" kern="0" dirty="0">
                <a:solidFill>
                  <a:srgbClr val="FFFFFF"/>
                </a:solidFill>
                <a:latin typeface="Times" pitchFamily="18" charset="0"/>
                <a:cs typeface="Arial" pitchFamily="34" charset="0"/>
              </a:endParaRPr>
            </a:p>
          </p:txBody>
        </p:sp>
        <p:sp>
          <p:nvSpPr>
            <p:cNvPr id="14" name="AutoShape 15"/>
            <p:cNvSpPr>
              <a:spLocks noChangeArrowheads="1"/>
            </p:cNvSpPr>
            <p:nvPr/>
          </p:nvSpPr>
          <p:spPr bwMode="gray">
            <a:xfrm>
              <a:off x="601663" y="4644568"/>
              <a:ext cx="1978025" cy="2147888"/>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5" name="Rectangle 14"/>
            <p:cNvSpPr>
              <a:spLocks noChangeArrowheads="1"/>
            </p:cNvSpPr>
            <p:nvPr/>
          </p:nvSpPr>
          <p:spPr bwMode="black">
            <a:xfrm>
              <a:off x="530226" y="5382757"/>
              <a:ext cx="2143125" cy="745714"/>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grpSp>
          <p:nvGrpSpPr>
            <p:cNvPr id="16" name="Group 7"/>
            <p:cNvGrpSpPr>
              <a:grpSpLocks/>
            </p:cNvGrpSpPr>
            <p:nvPr/>
          </p:nvGrpSpPr>
          <p:grpSpPr bwMode="auto">
            <a:xfrm>
              <a:off x="207963" y="4690606"/>
              <a:ext cx="465137" cy="2143125"/>
              <a:chOff x="3964" y="2071"/>
              <a:chExt cx="1484" cy="330"/>
            </a:xfrm>
          </p:grpSpPr>
          <p:sp>
            <p:nvSpPr>
              <p:cNvPr id="25" name="AutoShape 8"/>
              <p:cNvSpPr>
                <a:spLocks noChangeArrowheads="1"/>
              </p:cNvSpPr>
              <p:nvPr/>
            </p:nvSpPr>
            <p:spPr bwMode="ltGray">
              <a:xfrm>
                <a:off x="3964" y="2071"/>
                <a:ext cx="1484" cy="330"/>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26" name="AutoShape 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grpSp>
        <p:sp>
          <p:nvSpPr>
            <p:cNvPr id="17" name="54 CuadroTexto"/>
            <p:cNvSpPr txBox="1">
              <a:spLocks noChangeArrowheads="1"/>
            </p:cNvSpPr>
            <p:nvPr/>
          </p:nvSpPr>
          <p:spPr bwMode="auto">
            <a:xfrm>
              <a:off x="173038" y="5260517"/>
              <a:ext cx="246062" cy="887754"/>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grpSp>
          <p:nvGrpSpPr>
            <p:cNvPr id="18" name="Group 16"/>
            <p:cNvGrpSpPr>
              <a:grpSpLocks/>
            </p:cNvGrpSpPr>
            <p:nvPr/>
          </p:nvGrpSpPr>
          <p:grpSpPr bwMode="auto">
            <a:xfrm>
              <a:off x="203200" y="2501902"/>
              <a:ext cx="498475" cy="1997526"/>
              <a:chOff x="301" y="2071"/>
              <a:chExt cx="1484" cy="330"/>
            </a:xfrm>
          </p:grpSpPr>
          <p:sp>
            <p:nvSpPr>
              <p:cNvPr id="23" name="AutoShape 17"/>
              <p:cNvSpPr>
                <a:spLocks noChangeArrowheads="1"/>
              </p:cNvSpPr>
              <p:nvPr/>
            </p:nvSpPr>
            <p:spPr bwMode="ltGray">
              <a:xfrm>
                <a:off x="301" y="2071"/>
                <a:ext cx="1484" cy="330"/>
              </a:xfrm>
              <a:prstGeom prst="roundRect">
                <a:avLst>
                  <a:gd name="adj" fmla="val 16667"/>
                </a:avLst>
              </a:prstGeom>
              <a:solidFill>
                <a:srgbClr val="0000FF"/>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24" name="AutoShape 18"/>
              <p:cNvSpPr>
                <a:spLocks noChangeArrowheads="1"/>
              </p:cNvSpPr>
              <p:nvPr/>
            </p:nvSpPr>
            <p:spPr bwMode="ltGray">
              <a:xfrm>
                <a:off x="324" y="2091"/>
                <a:ext cx="1432" cy="134"/>
              </a:xfrm>
              <a:prstGeom prst="roundRect">
                <a:avLst>
                  <a:gd name="adj" fmla="val 28356"/>
                </a:avLst>
              </a:prstGeom>
              <a:gradFill rotWithShape="1">
                <a:gsLst>
                  <a:gs pos="0">
                    <a:srgbClr val="FFFFFF">
                      <a:alpha val="70000"/>
                    </a:srgbClr>
                  </a:gs>
                  <a:gs pos="100000">
                    <a:srgbClr val="0000FF">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grpSp>
        <p:sp>
          <p:nvSpPr>
            <p:cNvPr id="19" name="48 CuadroTexto"/>
            <p:cNvSpPr txBox="1">
              <a:spLocks noChangeArrowheads="1"/>
            </p:cNvSpPr>
            <p:nvPr/>
          </p:nvSpPr>
          <p:spPr bwMode="auto">
            <a:xfrm>
              <a:off x="217488" y="2860677"/>
              <a:ext cx="214313" cy="887754"/>
            </a:xfrm>
            <a:prstGeom prst="rect">
              <a:avLst/>
            </a:prstGeom>
            <a:noFill/>
            <a:ln w="9525">
              <a:noFill/>
              <a:miter lim="800000"/>
              <a:headEnd/>
              <a:tailEnd/>
            </a:ln>
          </p:spPr>
          <p:txBody>
            <a:bodyPr>
              <a:spAutoFit/>
            </a:bodyPr>
            <a:lstStyle/>
            <a:p>
              <a:pPr>
                <a:defRPr/>
              </a:pPr>
              <a:r>
                <a:rPr lang="es-MX" sz="4400" kern="0" dirty="0">
                  <a:solidFill>
                    <a:prstClr val="white"/>
                  </a:solidFill>
                </a:rPr>
                <a:t>2</a:t>
              </a:r>
            </a:p>
          </p:txBody>
        </p:sp>
        <p:sp>
          <p:nvSpPr>
            <p:cNvPr id="20" name="AutoShape 15"/>
            <p:cNvSpPr>
              <a:spLocks noChangeArrowheads="1"/>
            </p:cNvSpPr>
            <p:nvPr/>
          </p:nvSpPr>
          <p:spPr bwMode="gray">
            <a:xfrm>
              <a:off x="2728913" y="1078594"/>
              <a:ext cx="6196012" cy="1327150"/>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Creación de la Comisión Intersecretarial</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Unidad de Política de Contrataciones Públicas</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Instalación del Subcomité de Oficiales Mayores</a:t>
              </a:r>
            </a:p>
            <a:p>
              <a:pPr marL="622300" lvl="1" indent="-266700">
                <a:lnSpc>
                  <a:spcPts val="2300"/>
                </a:lnSpc>
                <a:buClr>
                  <a:srgbClr val="FFFF00"/>
                </a:buClr>
                <a:buSzPct val="100000"/>
                <a:buFont typeface="Wingdings" pitchFamily="2" charset="2"/>
                <a:buChar char="ü"/>
                <a:defRPr/>
              </a:pPr>
              <a:r>
                <a:rPr lang="es-MX" sz="1500" b="1" kern="0" dirty="0">
                  <a:solidFill>
                    <a:srgbClr val="FFFF00"/>
                  </a:solidFill>
                  <a:latin typeface="Times" pitchFamily="18" charset="0"/>
                  <a:cs typeface="Arial" pitchFamily="34" charset="0"/>
                </a:rPr>
                <a:t>Tableros de Control</a:t>
              </a:r>
            </a:p>
          </p:txBody>
        </p:sp>
        <p:sp>
          <p:nvSpPr>
            <p:cNvPr id="21" name="AutoShape 15"/>
            <p:cNvSpPr>
              <a:spLocks noChangeArrowheads="1"/>
            </p:cNvSpPr>
            <p:nvPr/>
          </p:nvSpPr>
          <p:spPr bwMode="gray">
            <a:xfrm>
              <a:off x="2695575" y="2516416"/>
              <a:ext cx="6210300" cy="1997526"/>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Cambios a Ley de Adquisiciones que favorecen a las MIPYMES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Bases sin costo</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Anticipos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Reducción de plazos de pago</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Licitaciones exclusivas para MIPYMES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Nuevo Programa Anual  de Adquisiciones (PAAS)</a:t>
              </a:r>
            </a:p>
            <a:p>
              <a:pPr marL="0" lvl="1">
                <a:buSzPct val="100000"/>
                <a:defRPr/>
              </a:pPr>
              <a:endParaRPr lang="es-MX" sz="1400" b="1" kern="0" dirty="0">
                <a:solidFill>
                  <a:prstClr val="black"/>
                </a:solidFill>
                <a:latin typeface="Times" pitchFamily="18" charset="0"/>
                <a:cs typeface="Arial" pitchFamily="34" charset="0"/>
              </a:endParaRPr>
            </a:p>
            <a:p>
              <a:pPr marL="177800" lvl="1" indent="-177800">
                <a:buSzPct val="100000"/>
                <a:defRPr/>
              </a:pPr>
              <a:endParaRPr lang="es-MX" sz="1400" b="1" kern="0" dirty="0">
                <a:solidFill>
                  <a:prstClr val="black"/>
                </a:solidFill>
                <a:latin typeface="Times" pitchFamily="18" charset="0"/>
                <a:cs typeface="Arial" pitchFamily="34" charset="0"/>
              </a:endParaRPr>
            </a:p>
          </p:txBody>
        </p:sp>
        <p:sp>
          <p:nvSpPr>
            <p:cNvPr id="22" name="AutoShape 15"/>
            <p:cNvSpPr>
              <a:spLocks noChangeArrowheads="1"/>
            </p:cNvSpPr>
            <p:nvPr/>
          </p:nvSpPr>
          <p:spPr bwMode="gray">
            <a:xfrm>
              <a:off x="2695575" y="4644568"/>
              <a:ext cx="6245225" cy="2159000"/>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endParaRPr lang="es-MX" sz="1400" b="1" i="1" kern="0" dirty="0">
                <a:solidFill>
                  <a:prstClr val="white"/>
                </a:solidFill>
                <a:latin typeface="Times" pitchFamily="18" charset="0"/>
                <a:cs typeface="Arial" pitchFamily="34" charset="0"/>
              </a:endParaRP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grpSp>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923" y="124061"/>
            <a:ext cx="1863000" cy="74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50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5"/>
          <p:cNvSpPr>
            <a:spLocks noChangeArrowheads="1"/>
          </p:cNvSpPr>
          <p:nvPr/>
        </p:nvSpPr>
        <p:spPr bwMode="gray">
          <a:xfrm>
            <a:off x="1536991" y="465867"/>
            <a:ext cx="1429346" cy="1142022"/>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33" name="AutoShape 12"/>
          <p:cNvSpPr>
            <a:spLocks noChangeArrowheads="1"/>
          </p:cNvSpPr>
          <p:nvPr/>
        </p:nvSpPr>
        <p:spPr bwMode="ltGray">
          <a:xfrm>
            <a:off x="1233591" y="430095"/>
            <a:ext cx="353966" cy="1212195"/>
          </a:xfrm>
          <a:prstGeom prst="roundRect">
            <a:avLst>
              <a:gd name="adj" fmla="val 16667"/>
            </a:avLst>
          </a:prstGeom>
          <a:solidFill>
            <a:srgbClr val="800080"/>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34" name="AutoShape 13"/>
          <p:cNvSpPr>
            <a:spLocks noChangeArrowheads="1"/>
          </p:cNvSpPr>
          <p:nvPr/>
        </p:nvSpPr>
        <p:spPr bwMode="ltGray">
          <a:xfrm>
            <a:off x="1239078" y="510373"/>
            <a:ext cx="341563" cy="537861"/>
          </a:xfrm>
          <a:prstGeom prst="roundRect">
            <a:avLst>
              <a:gd name="adj" fmla="val 28356"/>
            </a:avLst>
          </a:prstGeom>
          <a:gradFill rotWithShape="1">
            <a:gsLst>
              <a:gs pos="0">
                <a:srgbClr val="FFFFFF">
                  <a:alpha val="70000"/>
                </a:srgbClr>
              </a:gs>
              <a:gs pos="100000">
                <a:srgbClr val="800080">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35" name="Rectangle 14"/>
          <p:cNvSpPr>
            <a:spLocks noChangeArrowheads="1"/>
          </p:cNvSpPr>
          <p:nvPr/>
        </p:nvSpPr>
        <p:spPr bwMode="black">
          <a:xfrm>
            <a:off x="1515639" y="940564"/>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Institucionalidad</a:t>
            </a:r>
            <a:endParaRPr lang="en-US" b="1" kern="0" dirty="0">
              <a:solidFill>
                <a:srgbClr val="FFFFFF"/>
              </a:solidFill>
              <a:latin typeface="Times" pitchFamily="18" charset="0"/>
              <a:cs typeface="Arial" pitchFamily="34" charset="0"/>
            </a:endParaRPr>
          </a:p>
        </p:txBody>
      </p:sp>
      <p:sp>
        <p:nvSpPr>
          <p:cNvPr id="36" name="36 CuadroTexto"/>
          <p:cNvSpPr txBox="1">
            <a:spLocks noChangeArrowheads="1"/>
          </p:cNvSpPr>
          <p:nvPr/>
        </p:nvSpPr>
        <p:spPr bwMode="auto">
          <a:xfrm>
            <a:off x="1243704" y="741055"/>
            <a:ext cx="174174" cy="769441"/>
          </a:xfrm>
          <a:prstGeom prst="rect">
            <a:avLst/>
          </a:prstGeom>
          <a:noFill/>
          <a:ln w="9525">
            <a:noFill/>
            <a:miter lim="800000"/>
            <a:headEnd/>
            <a:tailEnd/>
          </a:ln>
        </p:spPr>
        <p:txBody>
          <a:bodyPr>
            <a:spAutoFit/>
          </a:bodyPr>
          <a:lstStyle/>
          <a:p>
            <a:pPr>
              <a:defRPr/>
            </a:pPr>
            <a:r>
              <a:rPr lang="es-MX" sz="4400" kern="0">
                <a:solidFill>
                  <a:prstClr val="white"/>
                </a:solidFill>
              </a:rPr>
              <a:t>1</a:t>
            </a:r>
          </a:p>
        </p:txBody>
      </p:sp>
      <p:sp>
        <p:nvSpPr>
          <p:cNvPr id="37" name="AutoShape 15"/>
          <p:cNvSpPr>
            <a:spLocks noChangeArrowheads="1"/>
          </p:cNvSpPr>
          <p:nvPr/>
        </p:nvSpPr>
        <p:spPr bwMode="gray">
          <a:xfrm>
            <a:off x="3042748" y="501641"/>
            <a:ext cx="4385801" cy="1150278"/>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Creación de la Comisión Intersecretarial</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Unidad de Política de Contrataciones Públicas</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Instalación del Subcomité de Oficiales Mayores</a:t>
            </a:r>
          </a:p>
          <a:p>
            <a:pPr marL="622300" lvl="1" indent="-266700">
              <a:lnSpc>
                <a:spcPts val="2300"/>
              </a:lnSpc>
              <a:buClr>
                <a:srgbClr val="FFFF00"/>
              </a:buClr>
              <a:buSzPct val="100000"/>
              <a:buFont typeface="Wingdings" pitchFamily="2" charset="2"/>
              <a:buChar char="ü"/>
              <a:defRPr/>
            </a:pPr>
            <a:r>
              <a:rPr lang="es-MX" sz="1500" b="1" kern="0" dirty="0">
                <a:solidFill>
                  <a:srgbClr val="FFFF00"/>
                </a:solidFill>
                <a:latin typeface="Times" pitchFamily="18" charset="0"/>
                <a:cs typeface="Arial" pitchFamily="34" charset="0"/>
              </a:rPr>
              <a:t>Tableros de Control</a:t>
            </a:r>
          </a:p>
        </p:txBody>
      </p:sp>
      <p:sp>
        <p:nvSpPr>
          <p:cNvPr id="3" name="2 Flecha derecha"/>
          <p:cNvSpPr/>
          <p:nvPr/>
        </p:nvSpPr>
        <p:spPr>
          <a:xfrm rot="10800000">
            <a:off x="6423022" y="516849"/>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218" name="Picture 2" descr="http://agencia.medianell.com/m/p/770x410/agencia/files/39723-media.jpg"/>
          <p:cNvPicPr>
            <a:picLocks noChangeAspect="1" noChangeArrowheads="1"/>
          </p:cNvPicPr>
          <p:nvPr/>
        </p:nvPicPr>
        <p:blipFill rotWithShape="1">
          <a:blip r:embed="rId2">
            <a:extLst>
              <a:ext uri="{28A0092B-C50C-407E-A947-70E740481C1C}">
                <a14:useLocalDpi xmlns:a14="http://schemas.microsoft.com/office/drawing/2010/main" val="0"/>
              </a:ext>
            </a:extLst>
          </a:blip>
          <a:srcRect t="12324" b="12761"/>
          <a:stretch/>
        </p:blipFill>
        <p:spPr bwMode="auto">
          <a:xfrm>
            <a:off x="1046117" y="2238731"/>
            <a:ext cx="6976221" cy="3710409"/>
          </a:xfrm>
          <a:prstGeom prst="rect">
            <a:avLst/>
          </a:prstGeom>
          <a:noFill/>
          <a:extLst>
            <a:ext uri="{909E8E84-426E-40DD-AFC4-6F175D3DCCD1}">
              <a14:hiddenFill xmlns:a14="http://schemas.microsoft.com/office/drawing/2010/main">
                <a:solidFill>
                  <a:srgbClr val="FFFFFF"/>
                </a:solidFill>
              </a14:hiddenFill>
            </a:ext>
          </a:extLst>
        </p:spPr>
      </p:pic>
      <p:sp>
        <p:nvSpPr>
          <p:cNvPr id="45" name="44 Rectángulo"/>
          <p:cNvSpPr/>
          <p:nvPr/>
        </p:nvSpPr>
        <p:spPr>
          <a:xfrm>
            <a:off x="3128656" y="491269"/>
            <a:ext cx="3186354" cy="370872"/>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82080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5"/>
          <p:cNvSpPr>
            <a:spLocks noChangeArrowheads="1"/>
          </p:cNvSpPr>
          <p:nvPr/>
        </p:nvSpPr>
        <p:spPr bwMode="gray">
          <a:xfrm>
            <a:off x="1517396" y="443038"/>
            <a:ext cx="1429346" cy="1142022"/>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33" name="AutoShape 12"/>
          <p:cNvSpPr>
            <a:spLocks noChangeArrowheads="1"/>
          </p:cNvSpPr>
          <p:nvPr/>
        </p:nvSpPr>
        <p:spPr bwMode="ltGray">
          <a:xfrm>
            <a:off x="1213996" y="407266"/>
            <a:ext cx="353966" cy="1212195"/>
          </a:xfrm>
          <a:prstGeom prst="roundRect">
            <a:avLst>
              <a:gd name="adj" fmla="val 16667"/>
            </a:avLst>
          </a:prstGeom>
          <a:solidFill>
            <a:srgbClr val="800080"/>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34" name="AutoShape 13"/>
          <p:cNvSpPr>
            <a:spLocks noChangeArrowheads="1"/>
          </p:cNvSpPr>
          <p:nvPr/>
        </p:nvSpPr>
        <p:spPr bwMode="ltGray">
          <a:xfrm>
            <a:off x="1219483" y="487544"/>
            <a:ext cx="341563" cy="537861"/>
          </a:xfrm>
          <a:prstGeom prst="roundRect">
            <a:avLst>
              <a:gd name="adj" fmla="val 28356"/>
            </a:avLst>
          </a:prstGeom>
          <a:gradFill rotWithShape="1">
            <a:gsLst>
              <a:gs pos="0">
                <a:srgbClr val="FFFFFF">
                  <a:alpha val="70000"/>
                </a:srgbClr>
              </a:gs>
              <a:gs pos="100000">
                <a:srgbClr val="800080">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35" name="Rectangle 14"/>
          <p:cNvSpPr>
            <a:spLocks noChangeArrowheads="1"/>
          </p:cNvSpPr>
          <p:nvPr/>
        </p:nvSpPr>
        <p:spPr bwMode="black">
          <a:xfrm>
            <a:off x="1496044" y="917735"/>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Institucionalidad</a:t>
            </a:r>
            <a:endParaRPr lang="en-US" b="1" kern="0" dirty="0">
              <a:solidFill>
                <a:srgbClr val="FFFFFF"/>
              </a:solidFill>
              <a:latin typeface="Times" pitchFamily="18" charset="0"/>
              <a:cs typeface="Arial" pitchFamily="34" charset="0"/>
            </a:endParaRPr>
          </a:p>
        </p:txBody>
      </p:sp>
      <p:sp>
        <p:nvSpPr>
          <p:cNvPr id="36" name="36 CuadroTexto"/>
          <p:cNvSpPr txBox="1">
            <a:spLocks noChangeArrowheads="1"/>
          </p:cNvSpPr>
          <p:nvPr/>
        </p:nvSpPr>
        <p:spPr bwMode="auto">
          <a:xfrm>
            <a:off x="1224109" y="718226"/>
            <a:ext cx="174174" cy="769441"/>
          </a:xfrm>
          <a:prstGeom prst="rect">
            <a:avLst/>
          </a:prstGeom>
          <a:noFill/>
          <a:ln w="9525">
            <a:noFill/>
            <a:miter lim="800000"/>
            <a:headEnd/>
            <a:tailEnd/>
          </a:ln>
        </p:spPr>
        <p:txBody>
          <a:bodyPr>
            <a:spAutoFit/>
          </a:bodyPr>
          <a:lstStyle/>
          <a:p>
            <a:pPr>
              <a:defRPr/>
            </a:pPr>
            <a:r>
              <a:rPr lang="es-MX" sz="4400" kern="0">
                <a:solidFill>
                  <a:prstClr val="white"/>
                </a:solidFill>
              </a:rPr>
              <a:t>1</a:t>
            </a:r>
          </a:p>
        </p:txBody>
      </p:sp>
      <p:sp>
        <p:nvSpPr>
          <p:cNvPr id="37" name="AutoShape 15"/>
          <p:cNvSpPr>
            <a:spLocks noChangeArrowheads="1"/>
          </p:cNvSpPr>
          <p:nvPr/>
        </p:nvSpPr>
        <p:spPr bwMode="gray">
          <a:xfrm>
            <a:off x="3023152" y="478812"/>
            <a:ext cx="4385801" cy="1150278"/>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Creación de la Comisión Intersecretarial</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Unidad de Política de Contrataciones Públicas</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Instalación del Subcomité de Oficiales Mayores</a:t>
            </a:r>
          </a:p>
          <a:p>
            <a:pPr marL="622300" lvl="1" indent="-266700">
              <a:lnSpc>
                <a:spcPts val="2300"/>
              </a:lnSpc>
              <a:buClr>
                <a:srgbClr val="FFFF00"/>
              </a:buClr>
              <a:buSzPct val="100000"/>
              <a:buFont typeface="Wingdings" pitchFamily="2" charset="2"/>
              <a:buChar char="ü"/>
              <a:defRPr/>
            </a:pPr>
            <a:r>
              <a:rPr lang="es-MX" sz="1500" b="1" kern="0" dirty="0">
                <a:solidFill>
                  <a:srgbClr val="FFFF00"/>
                </a:solidFill>
                <a:latin typeface="Times" pitchFamily="18" charset="0"/>
                <a:cs typeface="Arial" pitchFamily="34" charset="0"/>
              </a:rPr>
              <a:t>Tableros de Control</a:t>
            </a:r>
          </a:p>
        </p:txBody>
      </p:sp>
      <p:sp>
        <p:nvSpPr>
          <p:cNvPr id="3" name="2 Flecha derecha"/>
          <p:cNvSpPr/>
          <p:nvPr/>
        </p:nvSpPr>
        <p:spPr>
          <a:xfrm rot="10800000">
            <a:off x="6403427" y="828658"/>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3109061" y="756472"/>
            <a:ext cx="3186354" cy="370872"/>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643" t="23488" r="14861" b="38256"/>
          <a:stretch/>
        </p:blipFill>
        <p:spPr bwMode="auto">
          <a:xfrm>
            <a:off x="3653714" y="2533108"/>
            <a:ext cx="1902542" cy="279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5407" t="44016" r="14606" b="17728"/>
          <a:stretch/>
        </p:blipFill>
        <p:spPr bwMode="auto">
          <a:xfrm>
            <a:off x="5796538" y="2481050"/>
            <a:ext cx="1799798" cy="258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9963" t="22755" r="5906" b="64361"/>
          <a:stretch/>
        </p:blipFill>
        <p:spPr bwMode="auto">
          <a:xfrm>
            <a:off x="1298987" y="2644580"/>
            <a:ext cx="2354726" cy="94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descr="http://www.funcionpublica.gob.mx/web/home/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19" y="3587092"/>
            <a:ext cx="2399594" cy="109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74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5"/>
          <p:cNvSpPr>
            <a:spLocks noChangeArrowheads="1"/>
          </p:cNvSpPr>
          <p:nvPr/>
        </p:nvSpPr>
        <p:spPr bwMode="gray">
          <a:xfrm>
            <a:off x="1693747" y="351595"/>
            <a:ext cx="1429346" cy="1142022"/>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33" name="AutoShape 12"/>
          <p:cNvSpPr>
            <a:spLocks noChangeArrowheads="1"/>
          </p:cNvSpPr>
          <p:nvPr/>
        </p:nvSpPr>
        <p:spPr bwMode="ltGray">
          <a:xfrm>
            <a:off x="1390346" y="315823"/>
            <a:ext cx="353966" cy="1212195"/>
          </a:xfrm>
          <a:prstGeom prst="roundRect">
            <a:avLst>
              <a:gd name="adj" fmla="val 16667"/>
            </a:avLst>
          </a:prstGeom>
          <a:solidFill>
            <a:srgbClr val="800080"/>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34" name="AutoShape 13"/>
          <p:cNvSpPr>
            <a:spLocks noChangeArrowheads="1"/>
          </p:cNvSpPr>
          <p:nvPr/>
        </p:nvSpPr>
        <p:spPr bwMode="ltGray">
          <a:xfrm>
            <a:off x="1395833" y="396101"/>
            <a:ext cx="341563" cy="537861"/>
          </a:xfrm>
          <a:prstGeom prst="roundRect">
            <a:avLst>
              <a:gd name="adj" fmla="val 28356"/>
            </a:avLst>
          </a:prstGeom>
          <a:gradFill rotWithShape="1">
            <a:gsLst>
              <a:gs pos="0">
                <a:srgbClr val="FFFFFF">
                  <a:alpha val="70000"/>
                </a:srgbClr>
              </a:gs>
              <a:gs pos="100000">
                <a:srgbClr val="800080">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35" name="Rectangle 14"/>
          <p:cNvSpPr>
            <a:spLocks noChangeArrowheads="1"/>
          </p:cNvSpPr>
          <p:nvPr/>
        </p:nvSpPr>
        <p:spPr bwMode="black">
          <a:xfrm>
            <a:off x="1672394" y="826292"/>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Institucionalidad</a:t>
            </a:r>
            <a:endParaRPr lang="en-US" b="1" kern="0" dirty="0">
              <a:solidFill>
                <a:srgbClr val="FFFFFF"/>
              </a:solidFill>
              <a:latin typeface="Times" pitchFamily="18" charset="0"/>
              <a:cs typeface="Arial" pitchFamily="34" charset="0"/>
            </a:endParaRPr>
          </a:p>
        </p:txBody>
      </p:sp>
      <p:sp>
        <p:nvSpPr>
          <p:cNvPr id="36" name="36 CuadroTexto"/>
          <p:cNvSpPr txBox="1">
            <a:spLocks noChangeArrowheads="1"/>
          </p:cNvSpPr>
          <p:nvPr/>
        </p:nvSpPr>
        <p:spPr bwMode="auto">
          <a:xfrm>
            <a:off x="1400459" y="626783"/>
            <a:ext cx="174174" cy="769441"/>
          </a:xfrm>
          <a:prstGeom prst="rect">
            <a:avLst/>
          </a:prstGeom>
          <a:noFill/>
          <a:ln w="9525">
            <a:noFill/>
            <a:miter lim="800000"/>
            <a:headEnd/>
            <a:tailEnd/>
          </a:ln>
        </p:spPr>
        <p:txBody>
          <a:bodyPr>
            <a:spAutoFit/>
          </a:bodyPr>
          <a:lstStyle/>
          <a:p>
            <a:pPr>
              <a:defRPr/>
            </a:pPr>
            <a:r>
              <a:rPr lang="es-MX" sz="4400" kern="0">
                <a:solidFill>
                  <a:prstClr val="white"/>
                </a:solidFill>
              </a:rPr>
              <a:t>1</a:t>
            </a:r>
          </a:p>
        </p:txBody>
      </p:sp>
      <p:sp>
        <p:nvSpPr>
          <p:cNvPr id="37" name="AutoShape 15"/>
          <p:cNvSpPr>
            <a:spLocks noChangeArrowheads="1"/>
          </p:cNvSpPr>
          <p:nvPr/>
        </p:nvSpPr>
        <p:spPr bwMode="gray">
          <a:xfrm>
            <a:off x="3199503" y="387369"/>
            <a:ext cx="4385801" cy="1150278"/>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Creación de la Comisión Intersecretarial</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Unidad de Política de Contrataciones Públicas</a:t>
            </a:r>
          </a:p>
          <a:p>
            <a:pPr marL="355600" lvl="1" indent="-266700">
              <a:lnSpc>
                <a:spcPts val="2300"/>
              </a:lnSpc>
              <a:buSzPct val="100000"/>
              <a:buFont typeface="Wingdings" pitchFamily="2" charset="2"/>
              <a:buChar char="§"/>
              <a:defRPr/>
            </a:pPr>
            <a:r>
              <a:rPr lang="es-MX" sz="1500" b="1" kern="0" dirty="0">
                <a:solidFill>
                  <a:prstClr val="white"/>
                </a:solidFill>
                <a:latin typeface="Times" pitchFamily="18" charset="0"/>
                <a:cs typeface="Arial" pitchFamily="34" charset="0"/>
              </a:rPr>
              <a:t>Instalación del Subcomité de Oficiales Mayores</a:t>
            </a:r>
          </a:p>
          <a:p>
            <a:pPr marL="622300" lvl="1" indent="-266700">
              <a:lnSpc>
                <a:spcPts val="2300"/>
              </a:lnSpc>
              <a:buClr>
                <a:srgbClr val="FFFF00"/>
              </a:buClr>
              <a:buSzPct val="100000"/>
              <a:buFont typeface="Wingdings" pitchFamily="2" charset="2"/>
              <a:buChar char="ü"/>
              <a:defRPr/>
            </a:pPr>
            <a:r>
              <a:rPr lang="es-MX" sz="1500" b="1" kern="0" dirty="0">
                <a:solidFill>
                  <a:srgbClr val="FFFF00"/>
                </a:solidFill>
                <a:latin typeface="Times" pitchFamily="18" charset="0"/>
                <a:cs typeface="Arial" pitchFamily="34" charset="0"/>
              </a:rPr>
              <a:t>Tableros de Control</a:t>
            </a:r>
          </a:p>
        </p:txBody>
      </p:sp>
      <p:sp>
        <p:nvSpPr>
          <p:cNvPr id="3" name="2 Flecha derecha"/>
          <p:cNvSpPr/>
          <p:nvPr/>
        </p:nvSpPr>
        <p:spPr>
          <a:xfrm rot="10800000">
            <a:off x="6579777" y="1025247"/>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3285411" y="953062"/>
            <a:ext cx="3186354" cy="574955"/>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 b="42922"/>
          <a:stretch/>
        </p:blipFill>
        <p:spPr bwMode="auto">
          <a:xfrm>
            <a:off x="1321765" y="2012345"/>
            <a:ext cx="7023176" cy="445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485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gray">
          <a:xfrm>
            <a:off x="1610668" y="929313"/>
            <a:ext cx="1378781" cy="173131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4" name="AutoShape 17"/>
          <p:cNvSpPr>
            <a:spLocks noChangeArrowheads="1"/>
          </p:cNvSpPr>
          <p:nvPr/>
        </p:nvSpPr>
        <p:spPr bwMode="ltGray">
          <a:xfrm>
            <a:off x="1307269" y="929313"/>
            <a:ext cx="352842" cy="1731311"/>
          </a:xfrm>
          <a:prstGeom prst="roundRect">
            <a:avLst>
              <a:gd name="adj" fmla="val 16667"/>
            </a:avLst>
          </a:prstGeom>
          <a:solidFill>
            <a:srgbClr val="0000FF"/>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5" name="AutoShape 18"/>
          <p:cNvSpPr>
            <a:spLocks noChangeArrowheads="1"/>
          </p:cNvSpPr>
          <p:nvPr/>
        </p:nvSpPr>
        <p:spPr bwMode="ltGray">
          <a:xfrm>
            <a:off x="1307270" y="1034241"/>
            <a:ext cx="340478" cy="703017"/>
          </a:xfrm>
          <a:prstGeom prst="roundRect">
            <a:avLst>
              <a:gd name="adj" fmla="val 28356"/>
            </a:avLst>
          </a:prstGeom>
          <a:gradFill rotWithShape="1">
            <a:gsLst>
              <a:gs pos="0">
                <a:srgbClr val="FFFFFF">
                  <a:alpha val="70000"/>
                </a:srgbClr>
              </a:gs>
              <a:gs pos="100000">
                <a:srgbClr val="0000FF">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6" name="48 CuadroTexto"/>
          <p:cNvSpPr txBox="1">
            <a:spLocks noChangeArrowheads="1"/>
          </p:cNvSpPr>
          <p:nvPr/>
        </p:nvSpPr>
        <p:spPr bwMode="auto">
          <a:xfrm>
            <a:off x="1311913" y="1240273"/>
            <a:ext cx="151700" cy="769441"/>
          </a:xfrm>
          <a:prstGeom prst="rect">
            <a:avLst/>
          </a:prstGeom>
          <a:noFill/>
          <a:ln w="9525">
            <a:noFill/>
            <a:miter lim="800000"/>
            <a:headEnd/>
            <a:tailEnd/>
          </a:ln>
        </p:spPr>
        <p:txBody>
          <a:bodyPr>
            <a:spAutoFit/>
          </a:bodyPr>
          <a:lstStyle/>
          <a:p>
            <a:pPr>
              <a:defRPr/>
            </a:pPr>
            <a:r>
              <a:rPr lang="es-MX" sz="4400" kern="0" dirty="0">
                <a:solidFill>
                  <a:prstClr val="white"/>
                </a:solidFill>
              </a:rPr>
              <a:t>2</a:t>
            </a:r>
          </a:p>
        </p:txBody>
      </p:sp>
      <p:sp>
        <p:nvSpPr>
          <p:cNvPr id="7" name="AutoShape 15"/>
          <p:cNvSpPr>
            <a:spLocks noChangeArrowheads="1"/>
          </p:cNvSpPr>
          <p:nvPr/>
        </p:nvSpPr>
        <p:spPr bwMode="gray">
          <a:xfrm>
            <a:off x="3071479" y="941893"/>
            <a:ext cx="4395914" cy="1731311"/>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Cambios a Ley de Adquisiciones que favorecen a las MIPYMES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Bases sin costo</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Anticipos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Reducción de plazos de pago</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Licitaciones exclusivas para MIPYMES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Nuevo Programa Anual  de Adquisiciones (PAAS)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Manifestación  MIPYME homologada</a:t>
            </a:r>
          </a:p>
          <a:p>
            <a:pPr marL="0" lvl="1">
              <a:buSzPct val="100000"/>
              <a:defRPr/>
            </a:pPr>
            <a:endParaRPr lang="es-MX" sz="1400" b="1" kern="0" dirty="0">
              <a:solidFill>
                <a:prstClr val="black"/>
              </a:solidFill>
              <a:latin typeface="Times" pitchFamily="18" charset="0"/>
              <a:cs typeface="Arial" pitchFamily="34" charset="0"/>
            </a:endParaRPr>
          </a:p>
          <a:p>
            <a:pPr marL="177800" lvl="1" indent="-177800">
              <a:buSzPct val="100000"/>
              <a:defRPr/>
            </a:pPr>
            <a:endParaRPr lang="es-MX" sz="1400" b="1" kern="0" dirty="0">
              <a:solidFill>
                <a:prstClr val="black"/>
              </a:solidFill>
              <a:latin typeface="Times" pitchFamily="18" charset="0"/>
              <a:cs typeface="Arial" pitchFamily="34" charset="0"/>
            </a:endParaRPr>
          </a:p>
        </p:txBody>
      </p:sp>
      <p:sp>
        <p:nvSpPr>
          <p:cNvPr id="8" name="Rectangle 14"/>
          <p:cNvSpPr>
            <a:spLocks noChangeArrowheads="1"/>
          </p:cNvSpPr>
          <p:nvPr/>
        </p:nvSpPr>
        <p:spPr bwMode="black">
          <a:xfrm>
            <a:off x="1577299" y="1538266"/>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Normatividad</a:t>
            </a:r>
            <a:endParaRPr lang="en-US" b="1" kern="0" dirty="0">
              <a:solidFill>
                <a:srgbClr val="FFFFFF"/>
              </a:solidFill>
              <a:latin typeface="Times" pitchFamily="18" charset="0"/>
              <a:cs typeface="Arial" pitchFamily="34" charset="0"/>
            </a:endParaRPr>
          </a:p>
        </p:txBody>
      </p:sp>
      <p:sp>
        <p:nvSpPr>
          <p:cNvPr id="10" name="9 Rectángulo"/>
          <p:cNvSpPr/>
          <p:nvPr/>
        </p:nvSpPr>
        <p:spPr>
          <a:xfrm>
            <a:off x="3089467" y="1067423"/>
            <a:ext cx="3996445" cy="884141"/>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derecha"/>
          <p:cNvSpPr/>
          <p:nvPr/>
        </p:nvSpPr>
        <p:spPr>
          <a:xfrm rot="10800000">
            <a:off x="7004521" y="1160218"/>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77" t="11459" r="23163" b="59892"/>
          <a:stretch/>
        </p:blipFill>
        <p:spPr bwMode="auto">
          <a:xfrm>
            <a:off x="428191" y="3325692"/>
            <a:ext cx="5762024" cy="233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952" y="5082417"/>
            <a:ext cx="1896171" cy="1595493"/>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952" y="3083669"/>
            <a:ext cx="1896171" cy="1795886"/>
          </a:xfrm>
          <a:prstGeom prst="rect">
            <a:avLst/>
          </a:prstGeom>
        </p:spPr>
      </p:pic>
    </p:spTree>
    <p:extLst>
      <p:ext uri="{BB962C8B-B14F-4D97-AF65-F5344CB8AC3E}">
        <p14:creationId xmlns:p14="http://schemas.microsoft.com/office/powerpoint/2010/main" val="991321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gray">
          <a:xfrm>
            <a:off x="1522493" y="1099131"/>
            <a:ext cx="1378781" cy="173131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4" name="AutoShape 17"/>
          <p:cNvSpPr>
            <a:spLocks noChangeArrowheads="1"/>
          </p:cNvSpPr>
          <p:nvPr/>
        </p:nvSpPr>
        <p:spPr bwMode="ltGray">
          <a:xfrm>
            <a:off x="1219094" y="1099131"/>
            <a:ext cx="352842" cy="1731311"/>
          </a:xfrm>
          <a:prstGeom prst="roundRect">
            <a:avLst>
              <a:gd name="adj" fmla="val 16667"/>
            </a:avLst>
          </a:prstGeom>
          <a:solidFill>
            <a:srgbClr val="0000FF"/>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5" name="AutoShape 18"/>
          <p:cNvSpPr>
            <a:spLocks noChangeArrowheads="1"/>
          </p:cNvSpPr>
          <p:nvPr/>
        </p:nvSpPr>
        <p:spPr bwMode="ltGray">
          <a:xfrm>
            <a:off x="1219096" y="1204059"/>
            <a:ext cx="340478" cy="703017"/>
          </a:xfrm>
          <a:prstGeom prst="roundRect">
            <a:avLst>
              <a:gd name="adj" fmla="val 28356"/>
            </a:avLst>
          </a:prstGeom>
          <a:gradFill rotWithShape="1">
            <a:gsLst>
              <a:gs pos="0">
                <a:srgbClr val="FFFFFF">
                  <a:alpha val="70000"/>
                </a:srgbClr>
              </a:gs>
              <a:gs pos="100000">
                <a:srgbClr val="0000FF">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6" name="48 CuadroTexto"/>
          <p:cNvSpPr txBox="1">
            <a:spLocks noChangeArrowheads="1"/>
          </p:cNvSpPr>
          <p:nvPr/>
        </p:nvSpPr>
        <p:spPr bwMode="auto">
          <a:xfrm>
            <a:off x="1223739" y="1410090"/>
            <a:ext cx="151700" cy="769441"/>
          </a:xfrm>
          <a:prstGeom prst="rect">
            <a:avLst/>
          </a:prstGeom>
          <a:noFill/>
          <a:ln w="9525">
            <a:noFill/>
            <a:miter lim="800000"/>
            <a:headEnd/>
            <a:tailEnd/>
          </a:ln>
        </p:spPr>
        <p:txBody>
          <a:bodyPr>
            <a:spAutoFit/>
          </a:bodyPr>
          <a:lstStyle/>
          <a:p>
            <a:pPr>
              <a:defRPr/>
            </a:pPr>
            <a:r>
              <a:rPr lang="es-MX" sz="4400" kern="0" dirty="0">
                <a:solidFill>
                  <a:prstClr val="white"/>
                </a:solidFill>
              </a:rPr>
              <a:t>2</a:t>
            </a:r>
          </a:p>
        </p:txBody>
      </p:sp>
      <p:sp>
        <p:nvSpPr>
          <p:cNvPr id="7" name="AutoShape 15"/>
          <p:cNvSpPr>
            <a:spLocks noChangeArrowheads="1"/>
          </p:cNvSpPr>
          <p:nvPr/>
        </p:nvSpPr>
        <p:spPr bwMode="gray">
          <a:xfrm>
            <a:off x="2983304" y="1111711"/>
            <a:ext cx="4395914" cy="1731311"/>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Cambios a Ley de Adquisiciones que favorecen a las MIPYMES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Bases sin costo</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Anticipos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Reducción de plazos de pago</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Licitaciones exclusivas para MIPYMES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Nuevo Programa Anual  de Adquisiciones (PAAS)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Manifestación  MIPYME homologada</a:t>
            </a:r>
          </a:p>
          <a:p>
            <a:pPr marL="355600" lvl="1" indent="-266700">
              <a:buSzPct val="100000"/>
              <a:buFont typeface="Wingdings" pitchFamily="2" charset="2"/>
              <a:buChar char="§"/>
              <a:tabLst>
                <a:tab pos="355600" algn="l"/>
              </a:tabLst>
              <a:defRPr/>
            </a:pPr>
            <a:endParaRPr lang="es-MX" sz="1400" b="1" kern="0" dirty="0">
              <a:solidFill>
                <a:prstClr val="black"/>
              </a:solidFill>
              <a:latin typeface="Times" pitchFamily="18" charset="0"/>
              <a:cs typeface="Arial" pitchFamily="34" charset="0"/>
            </a:endParaRPr>
          </a:p>
          <a:p>
            <a:pPr marL="177800" lvl="1" indent="-177800">
              <a:buSzPct val="100000"/>
              <a:defRPr/>
            </a:pPr>
            <a:endParaRPr lang="es-MX" sz="1400" b="1" kern="0" dirty="0">
              <a:solidFill>
                <a:prstClr val="black"/>
              </a:solidFill>
              <a:latin typeface="Times" pitchFamily="18" charset="0"/>
              <a:cs typeface="Arial" pitchFamily="34" charset="0"/>
            </a:endParaRPr>
          </a:p>
        </p:txBody>
      </p:sp>
      <p:sp>
        <p:nvSpPr>
          <p:cNvPr id="8" name="Rectangle 14"/>
          <p:cNvSpPr>
            <a:spLocks noChangeArrowheads="1"/>
          </p:cNvSpPr>
          <p:nvPr/>
        </p:nvSpPr>
        <p:spPr bwMode="black">
          <a:xfrm>
            <a:off x="1489124" y="1708084"/>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Normatividad</a:t>
            </a:r>
            <a:endParaRPr lang="en-US" b="1" kern="0" dirty="0">
              <a:solidFill>
                <a:srgbClr val="FFFFFF"/>
              </a:solidFill>
              <a:latin typeface="Times" pitchFamily="18" charset="0"/>
              <a:cs typeface="Arial" pitchFamily="34" charset="0"/>
            </a:endParaRPr>
          </a:p>
        </p:txBody>
      </p:sp>
      <p:sp>
        <p:nvSpPr>
          <p:cNvPr id="10" name="9 Rectángulo"/>
          <p:cNvSpPr/>
          <p:nvPr/>
        </p:nvSpPr>
        <p:spPr>
          <a:xfrm>
            <a:off x="3001293" y="2029329"/>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derecha"/>
          <p:cNvSpPr/>
          <p:nvPr/>
        </p:nvSpPr>
        <p:spPr>
          <a:xfrm rot="10800000">
            <a:off x="6916346" y="1968151"/>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 Grupo"/>
          <p:cNvGrpSpPr/>
          <p:nvPr/>
        </p:nvGrpSpPr>
        <p:grpSpPr>
          <a:xfrm>
            <a:off x="1562068" y="3828812"/>
            <a:ext cx="5959474" cy="1760428"/>
            <a:chOff x="558756" y="3252748"/>
            <a:chExt cx="7945965" cy="1760428"/>
          </a:xfrm>
        </p:grpSpPr>
        <p:pic>
          <p:nvPicPr>
            <p:cNvPr id="14338" name="Picture 2" descr="C:\Users\sara.hernandez\Documents\SE\Compras\Portal\PORTAL IMAG\SE-imagenes\testimonio-casos_exito2\FN-Procesadora de Agave El triunfo de Milpillas1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756" y="3252748"/>
              <a:ext cx="2645092" cy="175681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ara.hernandez\Documents\SE\Compras\Portal\PORTAL IMAG\SE-imagenes\testimonio-casos_exito2\FN-Salsas El Tecuan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252748"/>
              <a:ext cx="2648088" cy="176042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sara.hernandez\Documents\SE\Compras\Portal\PORTAL IMAG\SE-imagenes\testimonio-casos_exito2\IMG 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252748"/>
              <a:ext cx="2636577" cy="1756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9934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gray">
          <a:xfrm>
            <a:off x="1689045" y="811748"/>
            <a:ext cx="1378781" cy="173131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4" name="AutoShape 17"/>
          <p:cNvSpPr>
            <a:spLocks noChangeArrowheads="1"/>
          </p:cNvSpPr>
          <p:nvPr/>
        </p:nvSpPr>
        <p:spPr bwMode="ltGray">
          <a:xfrm>
            <a:off x="1385646" y="811748"/>
            <a:ext cx="352842" cy="1731311"/>
          </a:xfrm>
          <a:prstGeom prst="roundRect">
            <a:avLst>
              <a:gd name="adj" fmla="val 16667"/>
            </a:avLst>
          </a:prstGeom>
          <a:solidFill>
            <a:srgbClr val="0000FF"/>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5" name="AutoShape 18"/>
          <p:cNvSpPr>
            <a:spLocks noChangeArrowheads="1"/>
          </p:cNvSpPr>
          <p:nvPr/>
        </p:nvSpPr>
        <p:spPr bwMode="ltGray">
          <a:xfrm>
            <a:off x="1385647" y="916676"/>
            <a:ext cx="340478" cy="703017"/>
          </a:xfrm>
          <a:prstGeom prst="roundRect">
            <a:avLst>
              <a:gd name="adj" fmla="val 28356"/>
            </a:avLst>
          </a:prstGeom>
          <a:gradFill rotWithShape="1">
            <a:gsLst>
              <a:gs pos="0">
                <a:srgbClr val="FFFFFF">
                  <a:alpha val="70000"/>
                </a:srgbClr>
              </a:gs>
              <a:gs pos="100000">
                <a:srgbClr val="0000FF">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6" name="48 CuadroTexto"/>
          <p:cNvSpPr txBox="1">
            <a:spLocks noChangeArrowheads="1"/>
          </p:cNvSpPr>
          <p:nvPr/>
        </p:nvSpPr>
        <p:spPr bwMode="auto">
          <a:xfrm>
            <a:off x="1390291" y="1122708"/>
            <a:ext cx="151700" cy="769441"/>
          </a:xfrm>
          <a:prstGeom prst="rect">
            <a:avLst/>
          </a:prstGeom>
          <a:noFill/>
          <a:ln w="9525">
            <a:noFill/>
            <a:miter lim="800000"/>
            <a:headEnd/>
            <a:tailEnd/>
          </a:ln>
        </p:spPr>
        <p:txBody>
          <a:bodyPr>
            <a:spAutoFit/>
          </a:bodyPr>
          <a:lstStyle/>
          <a:p>
            <a:pPr>
              <a:defRPr/>
            </a:pPr>
            <a:r>
              <a:rPr lang="es-MX" sz="4400" kern="0" dirty="0">
                <a:solidFill>
                  <a:prstClr val="white"/>
                </a:solidFill>
              </a:rPr>
              <a:t>2</a:t>
            </a:r>
          </a:p>
        </p:txBody>
      </p:sp>
      <p:sp>
        <p:nvSpPr>
          <p:cNvPr id="7" name="AutoShape 15"/>
          <p:cNvSpPr>
            <a:spLocks noChangeArrowheads="1"/>
          </p:cNvSpPr>
          <p:nvPr/>
        </p:nvSpPr>
        <p:spPr bwMode="gray">
          <a:xfrm>
            <a:off x="3149856" y="824328"/>
            <a:ext cx="4395914" cy="1731311"/>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Cambios a Ley de Adquisiciones que favorecen a las MIPYMES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Bases sin costo</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Anticipos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Reducción de plazos de pago</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Licitaciones exclusivas para MIPYMES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Nuevo Programa Anual  de Adquisiciones (PAAS)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Manifestación  MIPYME homologada</a:t>
            </a:r>
          </a:p>
          <a:p>
            <a:pPr marL="355600" lvl="1" indent="-266700">
              <a:buSzPct val="100000"/>
              <a:buFont typeface="Wingdings" pitchFamily="2" charset="2"/>
              <a:buChar char="§"/>
              <a:tabLst>
                <a:tab pos="355600" algn="l"/>
              </a:tabLst>
              <a:defRPr/>
            </a:pPr>
            <a:endParaRPr lang="es-MX" sz="1400" b="1" kern="0" dirty="0">
              <a:solidFill>
                <a:prstClr val="black"/>
              </a:solidFill>
              <a:latin typeface="Times" pitchFamily="18" charset="0"/>
              <a:cs typeface="Arial" pitchFamily="34" charset="0"/>
            </a:endParaRPr>
          </a:p>
          <a:p>
            <a:pPr marL="177800" lvl="1" indent="-177800">
              <a:buSzPct val="100000"/>
              <a:defRPr/>
            </a:pPr>
            <a:endParaRPr lang="es-MX" sz="1400" b="1" kern="0" dirty="0">
              <a:solidFill>
                <a:prstClr val="black"/>
              </a:solidFill>
              <a:latin typeface="Times" pitchFamily="18" charset="0"/>
              <a:cs typeface="Arial" pitchFamily="34" charset="0"/>
            </a:endParaRPr>
          </a:p>
        </p:txBody>
      </p:sp>
      <p:sp>
        <p:nvSpPr>
          <p:cNvPr id="8" name="Rectangle 14"/>
          <p:cNvSpPr>
            <a:spLocks noChangeArrowheads="1"/>
          </p:cNvSpPr>
          <p:nvPr/>
        </p:nvSpPr>
        <p:spPr bwMode="black">
          <a:xfrm>
            <a:off x="1655676" y="1420701"/>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Normatividad</a:t>
            </a:r>
            <a:endParaRPr lang="en-US" b="1" kern="0" dirty="0">
              <a:solidFill>
                <a:srgbClr val="FFFFFF"/>
              </a:solidFill>
              <a:latin typeface="Times" pitchFamily="18" charset="0"/>
              <a:cs typeface="Arial" pitchFamily="34" charset="0"/>
            </a:endParaRPr>
          </a:p>
        </p:txBody>
      </p:sp>
      <p:sp>
        <p:nvSpPr>
          <p:cNvPr id="10" name="9 Rectángulo"/>
          <p:cNvSpPr/>
          <p:nvPr/>
        </p:nvSpPr>
        <p:spPr>
          <a:xfrm>
            <a:off x="3167844" y="1957970"/>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derecha"/>
          <p:cNvSpPr/>
          <p:nvPr/>
        </p:nvSpPr>
        <p:spPr>
          <a:xfrm rot="10800000">
            <a:off x="7082898" y="1896792"/>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7975" r="15545" b="36638"/>
          <a:stretch/>
        </p:blipFill>
        <p:spPr bwMode="auto">
          <a:xfrm>
            <a:off x="1541990" y="2941833"/>
            <a:ext cx="6067668" cy="362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943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gray">
          <a:xfrm>
            <a:off x="1493102" y="739740"/>
            <a:ext cx="1378781" cy="173131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4" name="AutoShape 17"/>
          <p:cNvSpPr>
            <a:spLocks noChangeArrowheads="1"/>
          </p:cNvSpPr>
          <p:nvPr/>
        </p:nvSpPr>
        <p:spPr bwMode="ltGray">
          <a:xfrm>
            <a:off x="1189703" y="739740"/>
            <a:ext cx="352842" cy="1731311"/>
          </a:xfrm>
          <a:prstGeom prst="roundRect">
            <a:avLst>
              <a:gd name="adj" fmla="val 16667"/>
            </a:avLst>
          </a:prstGeom>
          <a:solidFill>
            <a:srgbClr val="0000FF"/>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5" name="AutoShape 18"/>
          <p:cNvSpPr>
            <a:spLocks noChangeArrowheads="1"/>
          </p:cNvSpPr>
          <p:nvPr/>
        </p:nvSpPr>
        <p:spPr bwMode="ltGray">
          <a:xfrm>
            <a:off x="1189705" y="844668"/>
            <a:ext cx="340478" cy="703017"/>
          </a:xfrm>
          <a:prstGeom prst="roundRect">
            <a:avLst>
              <a:gd name="adj" fmla="val 28356"/>
            </a:avLst>
          </a:prstGeom>
          <a:gradFill rotWithShape="1">
            <a:gsLst>
              <a:gs pos="0">
                <a:srgbClr val="FFFFFF">
                  <a:alpha val="70000"/>
                </a:srgbClr>
              </a:gs>
              <a:gs pos="100000">
                <a:srgbClr val="0000FF">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6" name="48 CuadroTexto"/>
          <p:cNvSpPr txBox="1">
            <a:spLocks noChangeArrowheads="1"/>
          </p:cNvSpPr>
          <p:nvPr/>
        </p:nvSpPr>
        <p:spPr bwMode="auto">
          <a:xfrm>
            <a:off x="1194348" y="1050700"/>
            <a:ext cx="151700" cy="769441"/>
          </a:xfrm>
          <a:prstGeom prst="rect">
            <a:avLst/>
          </a:prstGeom>
          <a:noFill/>
          <a:ln w="9525">
            <a:noFill/>
            <a:miter lim="800000"/>
            <a:headEnd/>
            <a:tailEnd/>
          </a:ln>
        </p:spPr>
        <p:txBody>
          <a:bodyPr>
            <a:spAutoFit/>
          </a:bodyPr>
          <a:lstStyle/>
          <a:p>
            <a:pPr>
              <a:defRPr/>
            </a:pPr>
            <a:r>
              <a:rPr lang="es-MX" sz="4400" kern="0" dirty="0">
                <a:solidFill>
                  <a:prstClr val="white"/>
                </a:solidFill>
              </a:rPr>
              <a:t>2</a:t>
            </a:r>
          </a:p>
        </p:txBody>
      </p:sp>
      <p:sp>
        <p:nvSpPr>
          <p:cNvPr id="7" name="AutoShape 15"/>
          <p:cNvSpPr>
            <a:spLocks noChangeArrowheads="1"/>
          </p:cNvSpPr>
          <p:nvPr/>
        </p:nvSpPr>
        <p:spPr bwMode="gray">
          <a:xfrm>
            <a:off x="2953913" y="752320"/>
            <a:ext cx="4395914" cy="1731311"/>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177800" lvl="1" indent="-177800">
              <a:buSzPct val="133000"/>
              <a:buFont typeface="Wingdings" pitchFamily="2" charset="2"/>
              <a:buChar char="§"/>
              <a:defRPr/>
            </a:pPr>
            <a:endParaRPr lang="es-MX" sz="1400" b="1" kern="0" dirty="0">
              <a:solidFill>
                <a:prstClr val="black"/>
              </a:solidFill>
              <a:latin typeface="Times" pitchFamily="18" charset="0"/>
              <a:cs typeface="Arial" pitchFamily="34" charset="0"/>
            </a:endParaRP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Cambios a Ley de Adquisiciones que favorecen a las MIPYMES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Bases sin costo</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Anticipos</a:t>
            </a:r>
          </a:p>
          <a:p>
            <a:pPr marL="622300" lvl="1" indent="-266700">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Reducción de plazos de pago</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Licitaciones exclusivas para MIPYMES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Nuevo Programa Anual  de Adquisiciones (PAAS)</a:t>
            </a:r>
          </a:p>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Manifestación  MIPYME homologada</a:t>
            </a:r>
          </a:p>
          <a:p>
            <a:pPr marL="0" lvl="1" indent="-177800">
              <a:buSzPct val="100000"/>
              <a:buFont typeface="Wingdings" pitchFamily="2" charset="2"/>
              <a:buChar char="§"/>
              <a:defRPr/>
            </a:pPr>
            <a:endParaRPr lang="es-MX" sz="1400" b="1" kern="0" dirty="0">
              <a:solidFill>
                <a:prstClr val="black"/>
              </a:solidFill>
              <a:latin typeface="Times" pitchFamily="18" charset="0"/>
              <a:cs typeface="Arial" pitchFamily="34" charset="0"/>
            </a:endParaRPr>
          </a:p>
          <a:p>
            <a:pPr marL="177800" lvl="1" indent="-177800">
              <a:buSzPct val="100000"/>
              <a:defRPr/>
            </a:pPr>
            <a:endParaRPr lang="es-MX" sz="1400" b="1" kern="0" dirty="0">
              <a:solidFill>
                <a:prstClr val="black"/>
              </a:solidFill>
              <a:latin typeface="Times" pitchFamily="18" charset="0"/>
              <a:cs typeface="Arial" pitchFamily="34" charset="0"/>
            </a:endParaRPr>
          </a:p>
        </p:txBody>
      </p:sp>
      <p:sp>
        <p:nvSpPr>
          <p:cNvPr id="8" name="Rectangle 14"/>
          <p:cNvSpPr>
            <a:spLocks noChangeArrowheads="1"/>
          </p:cNvSpPr>
          <p:nvPr/>
        </p:nvSpPr>
        <p:spPr bwMode="black">
          <a:xfrm>
            <a:off x="1459733" y="1348693"/>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Normatividad</a:t>
            </a:r>
            <a:endParaRPr lang="en-US" b="1" kern="0" dirty="0">
              <a:solidFill>
                <a:srgbClr val="FFFFFF"/>
              </a:solidFill>
              <a:latin typeface="Times" pitchFamily="18" charset="0"/>
              <a:cs typeface="Arial" pitchFamily="34" charset="0"/>
            </a:endParaRPr>
          </a:p>
        </p:txBody>
      </p:sp>
      <p:sp>
        <p:nvSpPr>
          <p:cNvPr id="10" name="9 Rectángulo"/>
          <p:cNvSpPr/>
          <p:nvPr/>
        </p:nvSpPr>
        <p:spPr>
          <a:xfrm>
            <a:off x="2971902" y="2153949"/>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derecha"/>
          <p:cNvSpPr/>
          <p:nvPr/>
        </p:nvSpPr>
        <p:spPr>
          <a:xfrm rot="10800000">
            <a:off x="6886955" y="2040808"/>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43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5591" t="21391" r="25655" b="8438"/>
          <a:stretch/>
        </p:blipFill>
        <p:spPr bwMode="auto">
          <a:xfrm>
            <a:off x="4786446" y="3017520"/>
            <a:ext cx="2907963" cy="350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09" t="22509" r="15909" b="8976"/>
          <a:stretch/>
        </p:blipFill>
        <p:spPr bwMode="auto">
          <a:xfrm>
            <a:off x="914586" y="2949314"/>
            <a:ext cx="3659866" cy="350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237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488004" y="688275"/>
            <a:ext cx="1400130" cy="186163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437437" y="1328084"/>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09326" y="728178"/>
            <a:ext cx="329244" cy="1857506"/>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214429" y="840754"/>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184606" y="1222138"/>
            <a:ext cx="174173" cy="769441"/>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sp>
        <p:nvSpPr>
          <p:cNvPr id="14" name="AutoShape 15"/>
          <p:cNvSpPr>
            <a:spLocks noChangeArrowheads="1"/>
          </p:cNvSpPr>
          <p:nvPr/>
        </p:nvSpPr>
        <p:spPr bwMode="gray">
          <a:xfrm>
            <a:off x="2970165" y="688277"/>
            <a:ext cx="4420636" cy="1871265"/>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endParaRPr lang="es-MX" sz="1400" b="1" i="1" kern="0" dirty="0">
              <a:solidFill>
                <a:prstClr val="white"/>
              </a:solidFill>
              <a:latin typeface="Times" pitchFamily="18" charset="0"/>
              <a:cs typeface="Arial" pitchFamily="34" charset="0"/>
            </a:endParaRP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sp>
        <p:nvSpPr>
          <p:cNvPr id="15" name="14 Rectángulo"/>
          <p:cNvSpPr/>
          <p:nvPr/>
        </p:nvSpPr>
        <p:spPr>
          <a:xfrm>
            <a:off x="3079670" y="785486"/>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6994724" y="816361"/>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386" name="Picture 2" descr="http://www.altonivel.com.mx/assets/images/Actualidad/especiales/281211_gobierno_py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153" y="3304904"/>
            <a:ext cx="4705473" cy="287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0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02530" y="6304547"/>
            <a:ext cx="6812615"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Portal de la Biblioteca del Congreso Nacional de Chile, disponible en http://www.bcn.cl/leyfacil/recurso/estatuto-de-las-pymes   Equivalencia de la UF y tipo de cambio al 15 de noviembre de 2013 publicados en el portal del Banco Central de Chile.</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136" y="566866"/>
            <a:ext cx="1244835" cy="946075"/>
          </a:xfrm>
          <a:prstGeom prst="rect">
            <a:avLst/>
          </a:prstGeom>
        </p:spPr>
      </p:pic>
      <p:graphicFrame>
        <p:nvGraphicFramePr>
          <p:cNvPr id="5" name="Tabla 4"/>
          <p:cNvGraphicFramePr>
            <a:graphicFrameLocks noGrp="1"/>
          </p:cNvGraphicFramePr>
          <p:nvPr>
            <p:extLst/>
          </p:nvPr>
        </p:nvGraphicFramePr>
        <p:xfrm>
          <a:off x="1364877" y="2294591"/>
          <a:ext cx="6444503" cy="3154680"/>
        </p:xfrm>
        <a:graphic>
          <a:graphicData uri="http://schemas.openxmlformats.org/drawingml/2006/table">
            <a:tbl>
              <a:tblPr firstRow="1" bandRow="1">
                <a:tableStyleId>{5C22544A-7EE6-4342-B048-85BDC9FD1C3A}</a:tableStyleId>
              </a:tblPr>
              <a:tblGrid>
                <a:gridCol w="1685734"/>
                <a:gridCol w="2898278"/>
                <a:gridCol w="1860491"/>
              </a:tblGrid>
              <a:tr h="502920">
                <a:tc>
                  <a:txBody>
                    <a:bodyPr/>
                    <a:lstStyle/>
                    <a:p>
                      <a:pPr algn="ctr"/>
                      <a:r>
                        <a:rPr lang="es-MX" sz="1400" dirty="0" smtClean="0">
                          <a:latin typeface="Arial" panose="020B0604020202020204" pitchFamily="34" charset="0"/>
                          <a:cs typeface="Arial" panose="020B0604020202020204" pitchFamily="34" charset="0"/>
                        </a:rPr>
                        <a:t>Tamaño</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400" dirty="0" smtClean="0">
                          <a:latin typeface="Arial" panose="020B0604020202020204" pitchFamily="34" charset="0"/>
                          <a:cs typeface="Arial" panose="020B0604020202020204" pitchFamily="34" charset="0"/>
                        </a:rPr>
                        <a:t>Ingresos anuales por ventas y servicios y otras actividades del giro</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400" dirty="0" smtClean="0">
                          <a:latin typeface="Arial" panose="020B0604020202020204" pitchFamily="34" charset="0"/>
                          <a:cs typeface="Arial" panose="020B0604020202020204" pitchFamily="34" charset="0"/>
                        </a:rPr>
                        <a:t>Número de trabajadores</a:t>
                      </a:r>
                      <a:endParaRPr lang="es-MX" sz="1400" dirty="0">
                        <a:latin typeface="Arial" panose="020B0604020202020204" pitchFamily="34" charset="0"/>
                        <a:cs typeface="Arial" panose="020B0604020202020204" pitchFamily="34" charset="0"/>
                      </a:endParaRPr>
                    </a:p>
                  </a:txBody>
                  <a:tcPr marL="51435" marR="51435" marT="34290" marB="34290" anchor="ctr"/>
                </a:tc>
              </a:tr>
              <a:tr h="502920">
                <a:tc>
                  <a:txBody>
                    <a:bodyPr/>
                    <a:lstStyle/>
                    <a:p>
                      <a:pPr algn="ctr"/>
                      <a:r>
                        <a:rPr lang="es-MX" sz="1400" b="1" dirty="0" smtClean="0">
                          <a:latin typeface="Arial" panose="020B0604020202020204" pitchFamily="34" charset="0"/>
                          <a:cs typeface="Arial" panose="020B0604020202020204" pitchFamily="34" charset="0"/>
                        </a:rPr>
                        <a:t>Microempresas</a:t>
                      </a:r>
                      <a:endParaRPr lang="es-MX" sz="1400" b="1" dirty="0">
                        <a:latin typeface="Arial" panose="020B0604020202020204" pitchFamily="34" charset="0"/>
                        <a:cs typeface="Arial" panose="020B0604020202020204" pitchFamily="34" charset="0"/>
                      </a:endParaRPr>
                    </a:p>
                  </a:txBody>
                  <a:tcPr marL="51435" marR="51435" marT="34290" marB="34290" anchor="ctr"/>
                </a:tc>
                <a:tc>
                  <a:txBody>
                    <a:bodyPr/>
                    <a:lstStyle/>
                    <a:p>
                      <a:pPr algn="ctr">
                        <a:spcBef>
                          <a:spcPts val="400"/>
                        </a:spcBef>
                        <a:spcAft>
                          <a:spcPts val="1000"/>
                        </a:spcAft>
                      </a:pPr>
                      <a:r>
                        <a:rPr lang="es-MX" sz="1400" dirty="0" smtClean="0">
                          <a:latin typeface="Arial" panose="020B0604020202020204" pitchFamily="34" charset="0"/>
                          <a:cs typeface="Arial" panose="020B0604020202020204" pitchFamily="34" charset="0"/>
                        </a:rPr>
                        <a:t>Hasta 2,400 UF</a:t>
                      </a:r>
                    </a:p>
                    <a:p>
                      <a:pPr algn="ctr">
                        <a:spcBef>
                          <a:spcPts val="400"/>
                        </a:spcBef>
                        <a:spcAft>
                          <a:spcPts val="1000"/>
                        </a:spcAft>
                      </a:pPr>
                      <a:r>
                        <a:rPr lang="es-MX" sz="1400" dirty="0" smtClean="0">
                          <a:latin typeface="Arial" panose="020B0604020202020204" pitchFamily="34" charset="0"/>
                          <a:cs typeface="Arial" panose="020B0604020202020204" pitchFamily="34" charset="0"/>
                        </a:rPr>
                        <a:t>(USD</a:t>
                      </a:r>
                      <a:r>
                        <a:rPr lang="es-MX" sz="1400" baseline="0" dirty="0" smtClean="0">
                          <a:latin typeface="Arial" panose="020B0604020202020204" pitchFamily="34" charset="0"/>
                          <a:cs typeface="Arial" panose="020B0604020202020204" pitchFamily="34" charset="0"/>
                        </a:rPr>
                        <a:t> 107,005)</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400" dirty="0" smtClean="0">
                          <a:latin typeface="Arial" panose="020B0604020202020204" pitchFamily="34" charset="0"/>
                          <a:cs typeface="Arial" panose="020B0604020202020204" pitchFamily="34" charset="0"/>
                        </a:rPr>
                        <a:t>1 a 9</a:t>
                      </a:r>
                      <a:endParaRPr lang="es-MX" sz="1400" dirty="0">
                        <a:latin typeface="Arial" panose="020B0604020202020204" pitchFamily="34" charset="0"/>
                        <a:cs typeface="Arial" panose="020B0604020202020204" pitchFamily="34" charset="0"/>
                      </a:endParaRPr>
                    </a:p>
                  </a:txBody>
                  <a:tcPr marL="51435" marR="51435" marT="34290" marB="34290" anchor="ctr"/>
                </a:tc>
              </a:tr>
              <a:tr h="502920">
                <a:tc>
                  <a:txBody>
                    <a:bodyPr/>
                    <a:lstStyle/>
                    <a:p>
                      <a:pPr algn="ctr"/>
                      <a:r>
                        <a:rPr lang="es-MX" sz="1400" b="1" dirty="0" smtClean="0">
                          <a:latin typeface="Arial" panose="020B0604020202020204" pitchFamily="34" charset="0"/>
                          <a:cs typeface="Arial" panose="020B0604020202020204" pitchFamily="34" charset="0"/>
                        </a:rPr>
                        <a:t>Pequeñas empresas</a:t>
                      </a:r>
                      <a:endParaRPr lang="es-MX" sz="1400" b="1" dirty="0">
                        <a:latin typeface="Arial" panose="020B0604020202020204" pitchFamily="34" charset="0"/>
                        <a:cs typeface="Arial" panose="020B0604020202020204" pitchFamily="34" charset="0"/>
                      </a:endParaRPr>
                    </a:p>
                  </a:txBody>
                  <a:tcPr marL="51435" marR="51435" marT="34290" marB="34290" anchor="ctr"/>
                </a:tc>
                <a:tc>
                  <a:txBody>
                    <a:bodyPr/>
                    <a:lstStyle/>
                    <a:p>
                      <a:pPr algn="ctr">
                        <a:spcBef>
                          <a:spcPts val="400"/>
                        </a:spcBef>
                        <a:spcAft>
                          <a:spcPts val="1000"/>
                        </a:spcAft>
                      </a:pPr>
                      <a:r>
                        <a:rPr lang="es-MX" sz="1400" dirty="0" smtClean="0">
                          <a:latin typeface="Arial" panose="020B0604020202020204" pitchFamily="34" charset="0"/>
                          <a:cs typeface="Arial" panose="020B0604020202020204" pitchFamily="34" charset="0"/>
                        </a:rPr>
                        <a:t>Más</a:t>
                      </a:r>
                      <a:r>
                        <a:rPr lang="es-MX" sz="1400" baseline="0" dirty="0" smtClean="0">
                          <a:latin typeface="Arial" panose="020B0604020202020204" pitchFamily="34" charset="0"/>
                          <a:cs typeface="Arial" panose="020B0604020202020204" pitchFamily="34" charset="0"/>
                        </a:rPr>
                        <a:t> de 2,400 UF y menos de 25,000 UF</a:t>
                      </a:r>
                    </a:p>
                    <a:p>
                      <a:pPr algn="ctr">
                        <a:spcBef>
                          <a:spcPts val="400"/>
                        </a:spcBef>
                        <a:spcAft>
                          <a:spcPts val="1000"/>
                        </a:spcAft>
                      </a:pPr>
                      <a:r>
                        <a:rPr lang="es-MX" sz="1400" baseline="0" dirty="0" smtClean="0">
                          <a:latin typeface="Arial" panose="020B0604020202020204" pitchFamily="34" charset="0"/>
                          <a:cs typeface="Arial" panose="020B0604020202020204" pitchFamily="34" charset="0"/>
                        </a:rPr>
                        <a:t>(USD 107,005 – USD 1'114,663)</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400" dirty="0" smtClean="0">
                          <a:latin typeface="Arial" panose="020B0604020202020204" pitchFamily="34" charset="0"/>
                          <a:cs typeface="Arial" panose="020B0604020202020204" pitchFamily="34" charset="0"/>
                        </a:rPr>
                        <a:t>10</a:t>
                      </a:r>
                      <a:r>
                        <a:rPr lang="es-MX" sz="1400" baseline="0" dirty="0" smtClean="0">
                          <a:latin typeface="Arial" panose="020B0604020202020204" pitchFamily="34" charset="0"/>
                          <a:cs typeface="Arial" panose="020B0604020202020204" pitchFamily="34" charset="0"/>
                        </a:rPr>
                        <a:t> a 49</a:t>
                      </a:r>
                      <a:endParaRPr lang="es-MX" sz="1400" dirty="0">
                        <a:latin typeface="Arial" panose="020B0604020202020204" pitchFamily="34" charset="0"/>
                        <a:cs typeface="Arial" panose="020B0604020202020204" pitchFamily="34" charset="0"/>
                      </a:endParaRPr>
                    </a:p>
                  </a:txBody>
                  <a:tcPr marL="51435" marR="51435" marT="34290" marB="34290" anchor="ctr"/>
                </a:tc>
              </a:tr>
              <a:tr h="502920">
                <a:tc>
                  <a:txBody>
                    <a:bodyPr/>
                    <a:lstStyle/>
                    <a:p>
                      <a:pPr algn="ctr"/>
                      <a:r>
                        <a:rPr lang="es-MX" sz="1400" b="1" dirty="0" smtClean="0">
                          <a:latin typeface="Arial" panose="020B0604020202020204" pitchFamily="34" charset="0"/>
                          <a:cs typeface="Arial" panose="020B0604020202020204" pitchFamily="34" charset="0"/>
                        </a:rPr>
                        <a:t>Medianas empresas</a:t>
                      </a:r>
                      <a:endParaRPr lang="es-MX" sz="1400" b="1" dirty="0">
                        <a:latin typeface="Arial" panose="020B0604020202020204" pitchFamily="34" charset="0"/>
                        <a:cs typeface="Arial" panose="020B0604020202020204" pitchFamily="34" charset="0"/>
                      </a:endParaRPr>
                    </a:p>
                  </a:txBody>
                  <a:tcPr marL="51435" marR="51435" marT="34290" marB="34290" anchor="ctr"/>
                </a:tc>
                <a:tc>
                  <a:txBody>
                    <a:bodyPr/>
                    <a:lstStyle/>
                    <a:p>
                      <a:pPr algn="ctr">
                        <a:spcBef>
                          <a:spcPts val="400"/>
                        </a:spcBef>
                        <a:spcAft>
                          <a:spcPts val="1000"/>
                        </a:spcAft>
                      </a:pPr>
                      <a:r>
                        <a:rPr lang="es-MX" sz="1400" dirty="0" smtClean="0">
                          <a:latin typeface="Arial" panose="020B0604020202020204" pitchFamily="34" charset="0"/>
                          <a:cs typeface="Arial" panose="020B0604020202020204" pitchFamily="34" charset="0"/>
                        </a:rPr>
                        <a:t>Más</a:t>
                      </a:r>
                      <a:r>
                        <a:rPr lang="es-MX" sz="1400" baseline="0" dirty="0" smtClean="0">
                          <a:latin typeface="Arial" panose="020B0604020202020204" pitchFamily="34" charset="0"/>
                          <a:cs typeface="Arial" panose="020B0604020202020204" pitchFamily="34" charset="0"/>
                        </a:rPr>
                        <a:t> de 25,000 UF y menos de 100,000 UF</a:t>
                      </a:r>
                    </a:p>
                    <a:p>
                      <a:pPr algn="ctr">
                        <a:spcBef>
                          <a:spcPts val="400"/>
                        </a:spcBef>
                        <a:spcAft>
                          <a:spcPts val="1000"/>
                        </a:spcAft>
                      </a:pPr>
                      <a:r>
                        <a:rPr lang="es-MX" sz="1400" dirty="0" smtClean="0">
                          <a:latin typeface="Arial" panose="020B0604020202020204" pitchFamily="34" charset="0"/>
                          <a:cs typeface="Arial" panose="020B0604020202020204" pitchFamily="34" charset="0"/>
                        </a:rPr>
                        <a:t>(</a:t>
                      </a:r>
                      <a:r>
                        <a:rPr lang="es-MX" sz="1400" baseline="0" dirty="0" smtClean="0">
                          <a:latin typeface="Arial" panose="020B0604020202020204" pitchFamily="34" charset="0"/>
                          <a:cs typeface="Arial" panose="020B0604020202020204" pitchFamily="34" charset="0"/>
                        </a:rPr>
                        <a:t>USD 1'114,663 – USD 4'458,530)</a:t>
                      </a:r>
                      <a:endParaRPr lang="es-MX" sz="14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400" dirty="0" smtClean="0">
                          <a:latin typeface="Arial" panose="020B0604020202020204" pitchFamily="34" charset="0"/>
                          <a:cs typeface="Arial" panose="020B0604020202020204" pitchFamily="34" charset="0"/>
                        </a:rPr>
                        <a:t>50</a:t>
                      </a:r>
                      <a:r>
                        <a:rPr lang="es-MX" sz="1400" baseline="0" dirty="0" smtClean="0">
                          <a:latin typeface="Arial" panose="020B0604020202020204" pitchFamily="34" charset="0"/>
                          <a:cs typeface="Arial" panose="020B0604020202020204" pitchFamily="34" charset="0"/>
                        </a:rPr>
                        <a:t> a 199</a:t>
                      </a:r>
                      <a:endParaRPr lang="es-MX" sz="1400" dirty="0">
                        <a:latin typeface="Arial" panose="020B0604020202020204" pitchFamily="34" charset="0"/>
                        <a:cs typeface="Arial" panose="020B0604020202020204" pitchFamily="34" charset="0"/>
                      </a:endParaRPr>
                    </a:p>
                  </a:txBody>
                  <a:tcPr marL="51435" marR="51435" marT="34290" marB="34290" anchor="ctr"/>
                </a:tc>
              </a:tr>
            </a:tbl>
          </a:graphicData>
        </a:graphic>
      </p:graphicFrame>
      <p:sp>
        <p:nvSpPr>
          <p:cNvPr id="9" name="Marcador de contenido 2"/>
          <p:cNvSpPr txBox="1">
            <a:spLocks/>
          </p:cNvSpPr>
          <p:nvPr/>
        </p:nvSpPr>
        <p:spPr>
          <a:xfrm>
            <a:off x="1385048" y="5035172"/>
            <a:ext cx="6050279" cy="501651"/>
          </a:xfrm>
          <a:prstGeom prst="rect">
            <a:avLst/>
          </a:prstGeom>
        </p:spPr>
        <p:txBody>
          <a:bodyPr vert="horz" lIns="0" tIns="34290" rIns="0" bIns="3429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0872" lvl="1" indent="0" algn="just">
              <a:buNone/>
            </a:pPr>
            <a:r>
              <a:rPr lang="es-MX" sz="1350" dirty="0">
                <a:latin typeface="Arial" panose="020B0604020202020204" pitchFamily="34" charset="0"/>
                <a:cs typeface="Arial" panose="020B0604020202020204" pitchFamily="34" charset="0"/>
              </a:rPr>
              <a:t>UF = Unidades de Fomento</a:t>
            </a:r>
          </a:p>
          <a:p>
            <a:pPr marL="150872" lvl="1" indent="0" algn="just">
              <a:buNone/>
            </a:pPr>
            <a:r>
              <a:rPr lang="es-MX" sz="1350" dirty="0">
                <a:latin typeface="Arial" panose="020B0604020202020204" pitchFamily="34" charset="0"/>
                <a:cs typeface="Arial" panose="020B0604020202020204" pitchFamily="34" charset="0"/>
              </a:rPr>
              <a:t>1 UF = 23,224.04 pesos chilenos = 44.5853 USD </a:t>
            </a:r>
          </a:p>
        </p:txBody>
      </p:sp>
      <p:sp>
        <p:nvSpPr>
          <p:cNvPr id="7" name="Título 1"/>
          <p:cNvSpPr txBox="1">
            <a:spLocks/>
          </p:cNvSpPr>
          <p:nvPr/>
        </p:nvSpPr>
        <p:spPr>
          <a:xfrm>
            <a:off x="552249" y="790851"/>
            <a:ext cx="4636369" cy="57029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smtClean="0">
                <a:solidFill>
                  <a:srgbClr val="000078"/>
                </a:solidFill>
                <a:latin typeface="Impact" panose="020B0806030902050204" pitchFamily="34" charset="0"/>
                <a:ea typeface="+mn-ea"/>
                <a:cs typeface="+mn-cs"/>
              </a:rPr>
              <a:t>Algunos ejemplos de clasificación</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1131528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536990" y="598810"/>
            <a:ext cx="1400130" cy="186163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486424" y="1238619"/>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58313" y="638713"/>
            <a:ext cx="329244" cy="1857506"/>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263415" y="751289"/>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233592" y="1132673"/>
            <a:ext cx="174173" cy="769441"/>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sp>
        <p:nvSpPr>
          <p:cNvPr id="14" name="AutoShape 15"/>
          <p:cNvSpPr>
            <a:spLocks noChangeArrowheads="1"/>
          </p:cNvSpPr>
          <p:nvPr/>
        </p:nvSpPr>
        <p:spPr bwMode="gray">
          <a:xfrm>
            <a:off x="3019151" y="598812"/>
            <a:ext cx="4420636" cy="1871265"/>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sp>
        <p:nvSpPr>
          <p:cNvPr id="15" name="14 Rectángulo"/>
          <p:cNvSpPr/>
          <p:nvPr/>
        </p:nvSpPr>
        <p:spPr>
          <a:xfrm>
            <a:off x="3128656" y="964008"/>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43710" y="994883"/>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16 Imagen"/>
          <p:cNvPicPr>
            <a:picLocks noChangeAspect="1"/>
          </p:cNvPicPr>
          <p:nvPr/>
        </p:nvPicPr>
        <p:blipFill rotWithShape="1">
          <a:blip r:embed="rId2"/>
          <a:srcRect t="20060" r="2088" b="9961"/>
          <a:stretch/>
        </p:blipFill>
        <p:spPr>
          <a:xfrm>
            <a:off x="115820" y="3603671"/>
            <a:ext cx="4345877" cy="3104277"/>
          </a:xfrm>
          <a:prstGeom prst="rect">
            <a:avLst/>
          </a:prstGeom>
        </p:spPr>
      </p:pic>
      <p:pic>
        <p:nvPicPr>
          <p:cNvPr id="18" name="17 Imagen"/>
          <p:cNvPicPr>
            <a:picLocks noChangeAspect="1"/>
          </p:cNvPicPr>
          <p:nvPr/>
        </p:nvPicPr>
        <p:blipFill rotWithShape="1">
          <a:blip r:embed="rId3"/>
          <a:srcRect t="11093" r="9628" b="8763"/>
          <a:stretch/>
        </p:blipFill>
        <p:spPr>
          <a:xfrm>
            <a:off x="4862589" y="3467587"/>
            <a:ext cx="1948607" cy="3240360"/>
          </a:xfrm>
          <a:prstGeom prst="rect">
            <a:avLst/>
          </a:prstGeom>
        </p:spPr>
      </p:pic>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19" t="9755" b="7661"/>
          <a:stretch/>
        </p:blipFill>
        <p:spPr bwMode="auto">
          <a:xfrm>
            <a:off x="6811195" y="3467589"/>
            <a:ext cx="1614488" cy="121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4555"/>
          <a:stretch/>
        </p:blipFill>
        <p:spPr bwMode="auto">
          <a:xfrm>
            <a:off x="6811195" y="4686850"/>
            <a:ext cx="1614488" cy="105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4193" y="2965496"/>
            <a:ext cx="2386013"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descr="http://www.conuee.gob.mx/work/sites/CONAE/resources/LocalContent/7890/1/image00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1" t="14299" r="711" b="16671"/>
          <a:stretch/>
        </p:blipFill>
        <p:spPr bwMode="auto">
          <a:xfrm>
            <a:off x="6780368" y="5571533"/>
            <a:ext cx="1645314" cy="113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69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316365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576178" y="244138"/>
            <a:ext cx="1400130" cy="186163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525612" y="883947"/>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97501" y="284041"/>
            <a:ext cx="329244" cy="1857506"/>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302604" y="396617"/>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272781" y="778001"/>
            <a:ext cx="174173" cy="769441"/>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sp>
        <p:nvSpPr>
          <p:cNvPr id="14" name="AutoShape 15"/>
          <p:cNvSpPr>
            <a:spLocks noChangeArrowheads="1"/>
          </p:cNvSpPr>
          <p:nvPr/>
        </p:nvSpPr>
        <p:spPr bwMode="gray">
          <a:xfrm>
            <a:off x="3058339" y="244140"/>
            <a:ext cx="4420636" cy="1871265"/>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sp>
        <p:nvSpPr>
          <p:cNvPr id="15" name="14 Rectángulo"/>
          <p:cNvSpPr/>
          <p:nvPr/>
        </p:nvSpPr>
        <p:spPr>
          <a:xfrm>
            <a:off x="3167844" y="825360"/>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82898" y="856235"/>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359594"/>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59074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2"/>
          <a:stretch>
            <a:fillRect/>
          </a:stretch>
        </p:blipFill>
        <p:spPr>
          <a:xfrm>
            <a:off x="1602582" y="2335670"/>
            <a:ext cx="5793359" cy="4342899"/>
          </a:xfrm>
          <a:prstGeom prst="rect">
            <a:avLst/>
          </a:prstGeom>
        </p:spPr>
      </p:pic>
    </p:spTree>
    <p:extLst>
      <p:ext uri="{BB962C8B-B14F-4D97-AF65-F5344CB8AC3E}">
        <p14:creationId xmlns:p14="http://schemas.microsoft.com/office/powerpoint/2010/main" val="1857107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921924" y="4080412"/>
            <a:ext cx="6237684" cy="719138"/>
          </a:xfrm>
          <a:prstGeom prst="rect">
            <a:avLst/>
          </a:prstGeom>
          <a:noFill/>
          <a:ln w="9525">
            <a:noFill/>
            <a:miter lim="800000"/>
            <a:headEnd/>
            <a:tailEnd/>
          </a:ln>
          <a:effectLst>
            <a:glow rad="139700">
              <a:srgbClr val="008080">
                <a:alpha val="40000"/>
              </a:srgbClr>
            </a:glow>
            <a:innerShdw blurRad="63500" dist="50800" dir="2700000">
              <a:prstClr val="black">
                <a:alpha val="50000"/>
              </a:prstClr>
            </a:innerShdw>
            <a:reflection blurRad="6350" stA="50000" endA="295" endPos="92000" dist="101600" dir="5400000" sy="-100000" algn="bl" rotWithShape="0"/>
          </a:effectLst>
          <a:scene3d>
            <a:camera prst="obliqueBottomRight"/>
            <a:lightRig rig="threePt" dir="t"/>
          </a:scene3d>
          <a:extLst>
            <a:ext uri="{909E8E84-426E-40DD-AFC4-6F175D3DCCD1}">
              <a14:hiddenFill xmlns:a14="http://schemas.microsoft.com/office/drawing/2010/main">
                <a:solidFill>
                  <a:schemeClr val="accent1"/>
                </a:solidFill>
              </a14:hiddenFill>
            </a:ext>
          </a:extLst>
        </p:spPr>
        <p:txBody>
          <a:bodyPr wrap="none" anchor="ctr"/>
          <a:lstStyle/>
          <a:p>
            <a:pPr>
              <a:defRPr/>
            </a:pPr>
            <a:endParaRPr lang="es-ES" sz="1600" b="1" dirty="0">
              <a:solidFill>
                <a:srgbClr val="4D4D4D"/>
              </a:solidFill>
            </a:endParaRPr>
          </a:p>
        </p:txBody>
      </p:sp>
      <p:graphicFrame>
        <p:nvGraphicFramePr>
          <p:cNvPr id="3" name="2 Diagrama"/>
          <p:cNvGraphicFramePr/>
          <p:nvPr>
            <p:extLst>
              <p:ext uri="{D42A27DB-BD31-4B8C-83A1-F6EECF244321}">
                <p14:modId xmlns:p14="http://schemas.microsoft.com/office/powerpoint/2010/main" val="1271308829"/>
              </p:ext>
            </p:extLst>
          </p:nvPr>
        </p:nvGraphicFramePr>
        <p:xfrm>
          <a:off x="1597888" y="1128084"/>
          <a:ext cx="5610215" cy="5296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3179" y="420930"/>
            <a:ext cx="1681529" cy="840764"/>
          </a:xfrm>
          <a:prstGeom prst="rect">
            <a:avLst/>
          </a:prstGeom>
        </p:spPr>
      </p:pic>
    </p:spTree>
    <p:extLst>
      <p:ext uri="{BB962C8B-B14F-4D97-AF65-F5344CB8AC3E}">
        <p14:creationId xmlns:p14="http://schemas.microsoft.com/office/powerpoint/2010/main" val="2214312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640538" y="447376"/>
            <a:ext cx="1400130" cy="714693"/>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488281" y="655539"/>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65354" y="400567"/>
            <a:ext cx="329244" cy="713108"/>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305821" y="416158"/>
            <a:ext cx="288778" cy="697519"/>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331641" y="400569"/>
            <a:ext cx="174173" cy="769441"/>
          </a:xfrm>
          <a:prstGeom prst="rect">
            <a:avLst/>
          </a:prstGeom>
          <a:noFill/>
          <a:ln w="9525">
            <a:noFill/>
            <a:miter lim="800000"/>
            <a:headEnd/>
            <a:tailEnd/>
          </a:ln>
        </p:spPr>
        <p:txBody>
          <a:bodyPr>
            <a:spAutoFit/>
          </a:bodyPr>
          <a:lstStyle/>
          <a:p>
            <a:pPr>
              <a:defRPr/>
            </a:pPr>
            <a:r>
              <a:rPr lang="es-MX" sz="4400" kern="0" dirty="0">
                <a:solidFill>
                  <a:prstClr val="white"/>
                </a:solidFill>
              </a:rPr>
              <a:t>3</a:t>
            </a:r>
          </a:p>
        </p:txBody>
      </p:sp>
      <p:sp>
        <p:nvSpPr>
          <p:cNvPr id="14" name="AutoShape 15"/>
          <p:cNvSpPr>
            <a:spLocks noChangeArrowheads="1"/>
          </p:cNvSpPr>
          <p:nvPr/>
        </p:nvSpPr>
        <p:spPr bwMode="gray">
          <a:xfrm>
            <a:off x="3058339" y="447375"/>
            <a:ext cx="4420636" cy="735258"/>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p:txBody>
      </p:sp>
      <p:sp>
        <p:nvSpPr>
          <p:cNvPr id="15" name="14 Rectángulo"/>
          <p:cNvSpPr/>
          <p:nvPr/>
        </p:nvSpPr>
        <p:spPr>
          <a:xfrm>
            <a:off x="3167844" y="616593"/>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82898" y="647468"/>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4675478" y="1650182"/>
            <a:ext cx="3158970" cy="769441"/>
          </a:xfrm>
          <a:prstGeom prst="rect">
            <a:avLst/>
          </a:prstGeom>
          <a:noFill/>
        </p:spPr>
        <p:txBody>
          <a:bodyPr wrap="square" rtlCol="0">
            <a:spAutoFit/>
          </a:bodyPr>
          <a:lstStyle/>
          <a:p>
            <a:pPr marL="285750" indent="-285750">
              <a:buFont typeface="Wingdings" pitchFamily="2" charset="2"/>
              <a:buChar char="ü"/>
            </a:pPr>
            <a:r>
              <a:rPr lang="es-MX" sz="2200" b="1" dirty="0">
                <a:solidFill>
                  <a:srgbClr val="002948"/>
                </a:solidFill>
              </a:rPr>
              <a:t>Búsqueda de oportunidades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143" y="2113009"/>
            <a:ext cx="5601298" cy="388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03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99893" y="1068235"/>
            <a:ext cx="4401109" cy="769441"/>
          </a:xfrm>
          <a:prstGeom prst="rect">
            <a:avLst/>
          </a:prstGeom>
          <a:noFill/>
        </p:spPr>
        <p:txBody>
          <a:bodyPr wrap="square" rtlCol="0">
            <a:spAutoFit/>
          </a:bodyPr>
          <a:lstStyle/>
          <a:p>
            <a:pPr marL="285750" indent="-285750">
              <a:buFont typeface="Wingdings" pitchFamily="2" charset="2"/>
              <a:buChar char="ü"/>
            </a:pPr>
            <a:r>
              <a:rPr lang="es-MX" sz="2200" b="1" dirty="0">
                <a:solidFill>
                  <a:srgbClr val="002948"/>
                </a:solidFill>
              </a:rPr>
              <a:t>Material video-gráfico de capacitación</a:t>
            </a:r>
          </a:p>
        </p:txBody>
      </p:sp>
      <p:pic>
        <p:nvPicPr>
          <p:cNvPr id="2" name="Imagen 1"/>
          <p:cNvPicPr>
            <a:picLocks noChangeAspect="1"/>
          </p:cNvPicPr>
          <p:nvPr/>
        </p:nvPicPr>
        <p:blipFill>
          <a:blip r:embed="rId2"/>
          <a:stretch>
            <a:fillRect/>
          </a:stretch>
        </p:blipFill>
        <p:spPr>
          <a:xfrm>
            <a:off x="359025" y="388241"/>
            <a:ext cx="8308181" cy="6326068"/>
          </a:xfrm>
          <a:prstGeom prst="rect">
            <a:avLst/>
          </a:prstGeom>
        </p:spPr>
      </p:pic>
    </p:spTree>
    <p:extLst>
      <p:ext uri="{BB962C8B-B14F-4D97-AF65-F5344CB8AC3E}">
        <p14:creationId xmlns:p14="http://schemas.microsoft.com/office/powerpoint/2010/main" val="2775542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p:cNvPicPr>
            <a:picLocks noChangeAspect="1"/>
          </p:cNvPicPr>
          <p:nvPr/>
        </p:nvPicPr>
        <p:blipFill>
          <a:blip r:embed="rId2"/>
          <a:stretch>
            <a:fillRect/>
          </a:stretch>
        </p:blipFill>
        <p:spPr>
          <a:xfrm>
            <a:off x="186146" y="7938"/>
            <a:ext cx="8886009" cy="6898871"/>
          </a:xfrm>
          <a:prstGeom prst="rect">
            <a:avLst/>
          </a:prstGeom>
        </p:spPr>
      </p:pic>
    </p:spTree>
    <p:extLst>
      <p:ext uri="{BB962C8B-B14F-4D97-AF65-F5344CB8AC3E}">
        <p14:creationId xmlns:p14="http://schemas.microsoft.com/office/powerpoint/2010/main" val="40652911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591552" y="661742"/>
            <a:ext cx="1400130" cy="714693"/>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439295" y="869905"/>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16368" y="614933"/>
            <a:ext cx="329244" cy="713108"/>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206790" y="630522"/>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282655" y="614935"/>
            <a:ext cx="174173" cy="769441"/>
          </a:xfrm>
          <a:prstGeom prst="rect">
            <a:avLst/>
          </a:prstGeom>
          <a:noFill/>
          <a:ln w="9525">
            <a:noFill/>
            <a:miter lim="800000"/>
            <a:headEnd/>
            <a:tailEnd/>
          </a:ln>
        </p:spPr>
        <p:txBody>
          <a:bodyPr>
            <a:spAutoFit/>
          </a:bodyPr>
          <a:lstStyle/>
          <a:p>
            <a:pPr>
              <a:defRPr/>
            </a:pPr>
            <a:r>
              <a:rPr lang="es-MX" sz="4400" kern="0" dirty="0">
                <a:solidFill>
                  <a:prstClr val="white"/>
                </a:solidFill>
              </a:rPr>
              <a:t>3</a:t>
            </a:r>
          </a:p>
        </p:txBody>
      </p:sp>
      <p:sp>
        <p:nvSpPr>
          <p:cNvPr id="14" name="AutoShape 15"/>
          <p:cNvSpPr>
            <a:spLocks noChangeArrowheads="1"/>
          </p:cNvSpPr>
          <p:nvPr/>
        </p:nvSpPr>
        <p:spPr bwMode="gray">
          <a:xfrm>
            <a:off x="3009353" y="661741"/>
            <a:ext cx="4420636" cy="735258"/>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p:txBody>
      </p:sp>
      <p:sp>
        <p:nvSpPr>
          <p:cNvPr id="15" name="14 Rectángulo"/>
          <p:cNvSpPr/>
          <p:nvPr/>
        </p:nvSpPr>
        <p:spPr>
          <a:xfrm>
            <a:off x="3118858" y="830959"/>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33912" y="861834"/>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4469009" y="1551039"/>
            <a:ext cx="3483007" cy="430887"/>
          </a:xfrm>
          <a:prstGeom prst="rect">
            <a:avLst/>
          </a:prstGeom>
          <a:noFill/>
        </p:spPr>
        <p:txBody>
          <a:bodyPr wrap="square" rtlCol="0">
            <a:spAutoFit/>
          </a:bodyPr>
          <a:lstStyle/>
          <a:p>
            <a:pPr marL="285750" indent="-285750">
              <a:buFont typeface="Wingdings" pitchFamily="2" charset="2"/>
              <a:buChar char="ü"/>
            </a:pPr>
            <a:r>
              <a:rPr lang="es-MX" sz="2200" b="1" dirty="0">
                <a:solidFill>
                  <a:srgbClr val="002948"/>
                </a:solidFill>
              </a:rPr>
              <a:t>Cursos de Capacitación</a:t>
            </a:r>
          </a:p>
        </p:txBody>
      </p:sp>
      <p:sp>
        <p:nvSpPr>
          <p:cNvPr id="5" name="4 Rectángulo"/>
          <p:cNvSpPr/>
          <p:nvPr/>
        </p:nvSpPr>
        <p:spPr>
          <a:xfrm>
            <a:off x="1210695" y="1901785"/>
            <a:ext cx="5198217" cy="369332"/>
          </a:xfrm>
          <a:prstGeom prst="rect">
            <a:avLst/>
          </a:prstGeom>
        </p:spPr>
        <p:txBody>
          <a:bodyPr wrap="square">
            <a:spAutoFit/>
          </a:bodyPr>
          <a:lstStyle/>
          <a:p>
            <a:r>
              <a:rPr lang="es-MX" dirty="0">
                <a:hlinkClick r:id="rId2"/>
              </a:rPr>
              <a:t>https://sites.google.com/site/cnetrupc/eventos</a:t>
            </a:r>
            <a:endParaRPr lang="es-MX"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024" y="2415135"/>
            <a:ext cx="6412291" cy="348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62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576178" y="267600"/>
            <a:ext cx="1400130" cy="186163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525612" y="907409"/>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97501" y="307503"/>
            <a:ext cx="329244" cy="1857506"/>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302604" y="420079"/>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272781" y="801463"/>
            <a:ext cx="174173" cy="769441"/>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sp>
        <p:nvSpPr>
          <p:cNvPr id="14" name="AutoShape 15"/>
          <p:cNvSpPr>
            <a:spLocks noChangeArrowheads="1"/>
          </p:cNvSpPr>
          <p:nvPr/>
        </p:nvSpPr>
        <p:spPr bwMode="gray">
          <a:xfrm>
            <a:off x="3058339" y="267602"/>
            <a:ext cx="4420636" cy="1871265"/>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sp>
        <p:nvSpPr>
          <p:cNvPr id="15" name="14 Rectángulo"/>
          <p:cNvSpPr/>
          <p:nvPr/>
        </p:nvSpPr>
        <p:spPr>
          <a:xfrm>
            <a:off x="3167844" y="1064846"/>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82898" y="1095721"/>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26021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2"/>
          <a:stretch>
            <a:fillRect/>
          </a:stretch>
        </p:blipFill>
        <p:spPr>
          <a:xfrm>
            <a:off x="1576178" y="2321445"/>
            <a:ext cx="5790308" cy="4340611"/>
          </a:xfrm>
          <a:prstGeom prst="rect">
            <a:avLst/>
          </a:prstGeom>
        </p:spPr>
      </p:pic>
    </p:spTree>
    <p:extLst>
      <p:ext uri="{BB962C8B-B14F-4D97-AF65-F5344CB8AC3E}">
        <p14:creationId xmlns:p14="http://schemas.microsoft.com/office/powerpoint/2010/main" val="1417907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556584" y="760882"/>
            <a:ext cx="1400130" cy="66443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506017" y="938534"/>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77906" y="760884"/>
            <a:ext cx="329244" cy="643593"/>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283009" y="887445"/>
            <a:ext cx="317708" cy="418017"/>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312047" y="714077"/>
            <a:ext cx="174173" cy="769441"/>
          </a:xfrm>
          <a:prstGeom prst="rect">
            <a:avLst/>
          </a:prstGeom>
          <a:noFill/>
          <a:ln w="9525">
            <a:noFill/>
            <a:miter lim="800000"/>
            <a:headEnd/>
            <a:tailEnd/>
          </a:ln>
        </p:spPr>
        <p:txBody>
          <a:bodyPr>
            <a:spAutoFit/>
          </a:bodyPr>
          <a:lstStyle/>
          <a:p>
            <a:pPr>
              <a:defRPr/>
            </a:pPr>
            <a:r>
              <a:rPr lang="es-MX" sz="4400" kern="0" dirty="0">
                <a:solidFill>
                  <a:prstClr val="white"/>
                </a:solidFill>
              </a:rPr>
              <a:t>3</a:t>
            </a:r>
          </a:p>
        </p:txBody>
      </p:sp>
      <p:sp>
        <p:nvSpPr>
          <p:cNvPr id="14" name="AutoShape 15"/>
          <p:cNvSpPr>
            <a:spLocks noChangeArrowheads="1"/>
          </p:cNvSpPr>
          <p:nvPr/>
        </p:nvSpPr>
        <p:spPr bwMode="gray">
          <a:xfrm>
            <a:off x="3038745" y="760883"/>
            <a:ext cx="4420636" cy="664430"/>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p:txBody>
      </p:sp>
      <p:sp>
        <p:nvSpPr>
          <p:cNvPr id="15" name="14 Rectángulo"/>
          <p:cNvSpPr/>
          <p:nvPr/>
        </p:nvSpPr>
        <p:spPr>
          <a:xfrm>
            <a:off x="3047012" y="949373"/>
            <a:ext cx="3996445" cy="30807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63304" y="1002107"/>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54" r="3061" b="11737"/>
          <a:stretch/>
        </p:blipFill>
        <p:spPr bwMode="auto">
          <a:xfrm>
            <a:off x="3170369" y="1585229"/>
            <a:ext cx="2822973" cy="81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87" b="3749"/>
          <a:stretch/>
        </p:blipFill>
        <p:spPr bwMode="auto">
          <a:xfrm>
            <a:off x="2513429" y="2586285"/>
            <a:ext cx="4136855" cy="337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72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5592" y="6373904"/>
            <a:ext cx="7752719" cy="515526"/>
          </a:xfrm>
          <a:prstGeom prst="rect">
            <a:avLst/>
          </a:prstGeom>
          <a:noFill/>
        </p:spPr>
        <p:txBody>
          <a:bodyPr wrap="square" rtlCol="0">
            <a:spAutoFit/>
          </a:bodyPr>
          <a:lstStyle/>
          <a:p>
            <a:pPr algn="just">
              <a:lnSpc>
                <a:spcPts val="1100"/>
              </a:lnSpc>
            </a:pPr>
            <a:r>
              <a:rPr lang="es-MX" sz="1000" dirty="0">
                <a:latin typeface="Arial" panose="020B0604020202020204" pitchFamily="34" charset="0"/>
                <a:cs typeface="Arial" panose="020B0604020202020204" pitchFamily="34" charset="0"/>
              </a:rPr>
              <a:t>Fuentes: Ley 590 de 2010 y Ley 905 de 2004. Valor del Salario Mínimo Mensual Legal Vigente publicado por el Ministerio del Trabajo en los Decretos número 2738 y 2739 de 2012. Tipo de cambio al 15 de noviembre de 2013, publicado por el Banco de la República de Colombia.</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804" y="352051"/>
            <a:ext cx="1245716" cy="946075"/>
          </a:xfrm>
          <a:prstGeom prst="rect">
            <a:avLst/>
          </a:prstGeom>
        </p:spPr>
      </p:pic>
      <p:sp>
        <p:nvSpPr>
          <p:cNvPr id="10" name="Marcador de contenido 2"/>
          <p:cNvSpPr txBox="1">
            <a:spLocks/>
          </p:cNvSpPr>
          <p:nvPr/>
        </p:nvSpPr>
        <p:spPr>
          <a:xfrm>
            <a:off x="793975" y="1704710"/>
            <a:ext cx="6615953" cy="4199586"/>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lvl="1" indent="-388938" algn="just">
              <a:lnSpc>
                <a:spcPct val="100000"/>
              </a:lnSpc>
              <a:spcBef>
                <a:spcPts val="0"/>
              </a:spcBef>
              <a:spcAft>
                <a:spcPts val="1200"/>
              </a:spcAft>
              <a:buAutoNum type="arabicParenR"/>
            </a:pPr>
            <a:r>
              <a:rPr lang="es-MX" sz="2200" b="1" dirty="0">
                <a:cs typeface="Arial" panose="020B0604020202020204" pitchFamily="34" charset="0"/>
              </a:rPr>
              <a:t>Mediana empresa: </a:t>
            </a:r>
            <a:r>
              <a:rPr lang="es-MX" sz="2200" dirty="0">
                <a:cs typeface="Arial" panose="020B0604020202020204" pitchFamily="34" charset="0"/>
              </a:rPr>
              <a:t>Planta de personal entre 51 y 200 trabajadores; </a:t>
            </a:r>
            <a:r>
              <a:rPr lang="es-MX" sz="2200" b="1" dirty="0">
                <a:cs typeface="Arial" panose="020B0604020202020204" pitchFamily="34" charset="0"/>
              </a:rPr>
              <a:t>o</a:t>
            </a:r>
            <a:r>
              <a:rPr lang="es-MX" sz="2200" dirty="0">
                <a:cs typeface="Arial" panose="020B0604020202020204" pitchFamily="34" charset="0"/>
              </a:rPr>
              <a:t> activos totales por valor entre 5,001 a 30,000 salarios mínimos mensuales legales vigentes (entre USD 1.7 millones y USD 10.3 millones</a:t>
            </a:r>
            <a:r>
              <a:rPr lang="es-MX" sz="2200" dirty="0" smtClean="0">
                <a:cs typeface="Arial" panose="020B0604020202020204" pitchFamily="34" charset="0"/>
              </a:rPr>
              <a:t>)</a:t>
            </a:r>
          </a:p>
          <a:p>
            <a:pPr marL="541338" lvl="1" indent="-388938" algn="just">
              <a:lnSpc>
                <a:spcPct val="100000"/>
              </a:lnSpc>
              <a:spcBef>
                <a:spcPts val="0"/>
              </a:spcBef>
              <a:spcAft>
                <a:spcPts val="1200"/>
              </a:spcAft>
              <a:buAutoNum type="arabicParenR"/>
            </a:pPr>
            <a:endParaRPr lang="es-MX" sz="2200" dirty="0">
              <a:cs typeface="Arial" panose="020B0604020202020204" pitchFamily="34" charset="0"/>
            </a:endParaRPr>
          </a:p>
          <a:p>
            <a:pPr marL="541338" lvl="1" indent="-388938" algn="just">
              <a:lnSpc>
                <a:spcPct val="100000"/>
              </a:lnSpc>
              <a:spcBef>
                <a:spcPts val="0"/>
              </a:spcBef>
              <a:spcAft>
                <a:spcPts val="1200"/>
              </a:spcAft>
              <a:buAutoNum type="arabicParenR"/>
            </a:pPr>
            <a:r>
              <a:rPr lang="es-MX" sz="2200" b="1" dirty="0">
                <a:cs typeface="Arial" panose="020B0604020202020204" pitchFamily="34" charset="0"/>
              </a:rPr>
              <a:t>Pequeña empresa:</a:t>
            </a:r>
            <a:r>
              <a:rPr lang="es-MX" sz="2200" dirty="0">
                <a:cs typeface="Arial" panose="020B0604020202020204" pitchFamily="34" charset="0"/>
              </a:rPr>
              <a:t> Planta de personal entre 11 y 50 trabajadores; </a:t>
            </a:r>
            <a:r>
              <a:rPr lang="es-MX" sz="2200" b="1" dirty="0">
                <a:cs typeface="Arial" panose="020B0604020202020204" pitchFamily="34" charset="0"/>
              </a:rPr>
              <a:t>o</a:t>
            </a:r>
            <a:r>
              <a:rPr lang="es-MX" sz="2200" dirty="0">
                <a:cs typeface="Arial" panose="020B0604020202020204" pitchFamily="34" charset="0"/>
              </a:rPr>
              <a:t> activos totales por valor entre 501 y menos de 5,000 salarios mínimos mensuales legales vigentes (entre USD 171 mil y USD 1.7 millones</a:t>
            </a:r>
            <a:r>
              <a:rPr lang="es-MX" sz="2200" dirty="0" smtClean="0">
                <a:cs typeface="Arial" panose="020B0604020202020204" pitchFamily="34" charset="0"/>
              </a:rPr>
              <a:t>)</a:t>
            </a:r>
          </a:p>
          <a:p>
            <a:pPr marL="541338" lvl="1" indent="-388938" algn="just">
              <a:lnSpc>
                <a:spcPct val="100000"/>
              </a:lnSpc>
              <a:spcBef>
                <a:spcPts val="0"/>
              </a:spcBef>
              <a:spcAft>
                <a:spcPts val="1200"/>
              </a:spcAft>
              <a:buAutoNum type="arabicParenR"/>
            </a:pPr>
            <a:endParaRPr lang="es-MX" sz="2200" dirty="0">
              <a:cs typeface="Arial" panose="020B0604020202020204" pitchFamily="34" charset="0"/>
            </a:endParaRPr>
          </a:p>
          <a:p>
            <a:pPr marL="541338" lvl="1" indent="-388938" algn="just">
              <a:lnSpc>
                <a:spcPct val="100000"/>
              </a:lnSpc>
              <a:spcBef>
                <a:spcPts val="0"/>
              </a:spcBef>
              <a:spcAft>
                <a:spcPts val="1200"/>
              </a:spcAft>
              <a:buAutoNum type="arabicParenR"/>
            </a:pPr>
            <a:r>
              <a:rPr lang="es-MX" sz="2200" b="1" dirty="0">
                <a:cs typeface="Arial" panose="020B0604020202020204" pitchFamily="34" charset="0"/>
              </a:rPr>
              <a:t>Microempresa:</a:t>
            </a:r>
            <a:r>
              <a:rPr lang="es-MX" sz="2200" dirty="0">
                <a:cs typeface="Arial" panose="020B0604020202020204" pitchFamily="34" charset="0"/>
              </a:rPr>
              <a:t> Planta de personal no superior a los 10 trabajadores; </a:t>
            </a:r>
            <a:r>
              <a:rPr lang="es-MX" sz="2200" b="1" dirty="0">
                <a:cs typeface="Arial" panose="020B0604020202020204" pitchFamily="34" charset="0"/>
              </a:rPr>
              <a:t>o</a:t>
            </a:r>
            <a:r>
              <a:rPr lang="es-MX" sz="2200" dirty="0">
                <a:cs typeface="Arial" panose="020B0604020202020204" pitchFamily="34" charset="0"/>
              </a:rPr>
              <a:t> activos totales, </a:t>
            </a:r>
            <a:r>
              <a:rPr lang="es-MX" sz="2200" b="1" dirty="0">
                <a:cs typeface="Arial" panose="020B0604020202020204" pitchFamily="34" charset="0"/>
              </a:rPr>
              <a:t>excluida la vivienda, </a:t>
            </a:r>
            <a:r>
              <a:rPr lang="es-MX" sz="2200" dirty="0">
                <a:cs typeface="Arial" panose="020B0604020202020204" pitchFamily="34" charset="0"/>
              </a:rPr>
              <a:t>por valor inferior a 500 salarios mínimos mensuales legales vigentes (menos de USD 171 mil)</a:t>
            </a:r>
          </a:p>
        </p:txBody>
      </p:sp>
      <p:sp>
        <p:nvSpPr>
          <p:cNvPr id="8" name="Título 1"/>
          <p:cNvSpPr txBox="1">
            <a:spLocks/>
          </p:cNvSpPr>
          <p:nvPr/>
        </p:nvSpPr>
        <p:spPr>
          <a:xfrm>
            <a:off x="552249" y="790851"/>
            <a:ext cx="4636369" cy="57029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smtClean="0">
                <a:solidFill>
                  <a:srgbClr val="000078"/>
                </a:solidFill>
                <a:latin typeface="Impact" panose="020B0806030902050204" pitchFamily="34" charset="0"/>
                <a:ea typeface="+mn-ea"/>
                <a:cs typeface="+mn-cs"/>
              </a:rPr>
              <a:t>Algunos ejemplos de clasificación</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3808067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390033" y="360987"/>
            <a:ext cx="1400130" cy="186163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339466" y="1000796"/>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111355" y="400890"/>
            <a:ext cx="329244" cy="1857506"/>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116458" y="513466"/>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086635" y="894850"/>
            <a:ext cx="174173" cy="769441"/>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sp>
        <p:nvSpPr>
          <p:cNvPr id="14" name="AutoShape 15"/>
          <p:cNvSpPr>
            <a:spLocks noChangeArrowheads="1"/>
          </p:cNvSpPr>
          <p:nvPr/>
        </p:nvSpPr>
        <p:spPr bwMode="gray">
          <a:xfrm>
            <a:off x="2872194" y="360989"/>
            <a:ext cx="4420636" cy="1871265"/>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sp>
        <p:nvSpPr>
          <p:cNvPr id="15" name="14 Rectángulo"/>
          <p:cNvSpPr/>
          <p:nvPr/>
        </p:nvSpPr>
        <p:spPr>
          <a:xfrm>
            <a:off x="2981699" y="1374257"/>
            <a:ext cx="3996445" cy="524101"/>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6896753" y="1405132"/>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89073" y="227326"/>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403373" y="379726"/>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17" name="5 Grupo"/>
          <p:cNvGrpSpPr/>
          <p:nvPr/>
        </p:nvGrpSpPr>
        <p:grpSpPr>
          <a:xfrm>
            <a:off x="3383371" y="2742868"/>
            <a:ext cx="3909458" cy="3689908"/>
            <a:chOff x="61162" y="1767844"/>
            <a:chExt cx="4856016" cy="3893404"/>
          </a:xfrm>
        </p:grpSpPr>
        <p:sp>
          <p:nvSpPr>
            <p:cNvPr id="18" name="6 Rectángulo"/>
            <p:cNvSpPr/>
            <p:nvPr/>
          </p:nvSpPr>
          <p:spPr>
            <a:xfrm>
              <a:off x="61714" y="1767844"/>
              <a:ext cx="2438400" cy="4953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b="1" dirty="0">
                  <a:solidFill>
                    <a:schemeClr val="tx1"/>
                  </a:solidFill>
                  <a:latin typeface="Arial Narrow" pitchFamily="34" charset="0"/>
                  <a:cs typeface="Arial" pitchFamily="34" charset="0"/>
                </a:rPr>
                <a:t>Necesidad</a:t>
              </a:r>
            </a:p>
          </p:txBody>
        </p:sp>
        <p:sp>
          <p:nvSpPr>
            <p:cNvPr id="19" name="7 Rectángulo redondeado"/>
            <p:cNvSpPr/>
            <p:nvPr/>
          </p:nvSpPr>
          <p:spPr>
            <a:xfrm>
              <a:off x="61162" y="3250135"/>
              <a:ext cx="2404027" cy="1386044"/>
            </a:xfrm>
            <a:prstGeom prst="roundRect">
              <a:avLst>
                <a:gd name="adj" fmla="val 874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latin typeface="Arial Narrow" pitchFamily="34" charset="0"/>
                  <a:cs typeface="Arial" pitchFamily="34" charset="0"/>
                </a:rPr>
                <a:t>Recursos para el desarrollo de proyectos</a:t>
              </a:r>
            </a:p>
          </p:txBody>
        </p:sp>
        <p:sp>
          <p:nvSpPr>
            <p:cNvPr id="20" name="8 Rectángulo redondeado"/>
            <p:cNvSpPr/>
            <p:nvPr/>
          </p:nvSpPr>
          <p:spPr>
            <a:xfrm>
              <a:off x="2643326" y="3237435"/>
              <a:ext cx="2268137" cy="1386043"/>
            </a:xfrm>
            <a:prstGeom prst="roundRect">
              <a:avLst>
                <a:gd name="adj" fmla="val 874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indent="-90488">
                <a:buFont typeface="Arial" pitchFamily="34" charset="0"/>
                <a:buChar char="•"/>
                <a:defRPr/>
              </a:pPr>
              <a:r>
                <a:rPr lang="es-MX" b="1" dirty="0">
                  <a:solidFill>
                    <a:schemeClr val="bg1"/>
                  </a:solidFill>
                  <a:latin typeface="Arial Narrow" pitchFamily="34" charset="0"/>
                  <a:cs typeface="Arial" pitchFamily="34" charset="0"/>
                </a:rPr>
                <a:t>Financiamiento de contratos</a:t>
              </a:r>
            </a:p>
            <a:p>
              <a:pPr marL="90488" indent="-90488">
                <a:buFont typeface="Arial" pitchFamily="34" charset="0"/>
                <a:buChar char="•"/>
                <a:defRPr/>
              </a:pPr>
              <a:r>
                <a:rPr lang="es-MX" b="1" dirty="0">
                  <a:solidFill>
                    <a:schemeClr val="bg1"/>
                  </a:solidFill>
                  <a:latin typeface="Arial Narrow" pitchFamily="34" charset="0"/>
                  <a:cs typeface="Arial" pitchFamily="34" charset="0"/>
                </a:rPr>
                <a:t>Cartas de Crédito</a:t>
              </a:r>
            </a:p>
            <a:p>
              <a:pPr marL="90488" indent="-90488">
                <a:buFont typeface="Arial" pitchFamily="34" charset="0"/>
                <a:buChar char="•"/>
                <a:defRPr/>
              </a:pPr>
              <a:r>
                <a:rPr lang="es-MX" b="1" dirty="0">
                  <a:solidFill>
                    <a:schemeClr val="bg1"/>
                  </a:solidFill>
                  <a:latin typeface="Arial Narrow" pitchFamily="34" charset="0"/>
                  <a:cs typeface="Arial" pitchFamily="34" charset="0"/>
                </a:rPr>
                <a:t>Garantía y Fianza Electrónica</a:t>
              </a:r>
            </a:p>
          </p:txBody>
        </p:sp>
        <p:sp>
          <p:nvSpPr>
            <p:cNvPr id="21" name="9 Rectángulo"/>
            <p:cNvSpPr/>
            <p:nvPr/>
          </p:nvSpPr>
          <p:spPr>
            <a:xfrm>
              <a:off x="2662928" y="1767844"/>
              <a:ext cx="2254250" cy="4953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b="1" dirty="0">
                  <a:solidFill>
                    <a:schemeClr val="tx1"/>
                  </a:solidFill>
                  <a:latin typeface="Arial Narrow" pitchFamily="34" charset="0"/>
                  <a:cs typeface="Arial" pitchFamily="34" charset="0"/>
                </a:rPr>
                <a:t>Producto</a:t>
              </a:r>
            </a:p>
          </p:txBody>
        </p:sp>
        <p:sp>
          <p:nvSpPr>
            <p:cNvPr id="22" name="10 Rectángulo redondeado"/>
            <p:cNvSpPr/>
            <p:nvPr/>
          </p:nvSpPr>
          <p:spPr>
            <a:xfrm>
              <a:off x="71968" y="2194905"/>
              <a:ext cx="2404027" cy="958594"/>
            </a:xfrm>
            <a:prstGeom prst="roundRect">
              <a:avLst>
                <a:gd name="adj" fmla="val 874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latin typeface="Arial Narrow" pitchFamily="34" charset="0"/>
                  <a:cs typeface="Arial" pitchFamily="34" charset="0"/>
                </a:rPr>
                <a:t>Liquidez a proveedores</a:t>
              </a:r>
            </a:p>
          </p:txBody>
        </p:sp>
        <p:sp>
          <p:nvSpPr>
            <p:cNvPr id="23" name="11 Rectángulo redondeado"/>
            <p:cNvSpPr/>
            <p:nvPr/>
          </p:nvSpPr>
          <p:spPr>
            <a:xfrm>
              <a:off x="2627784" y="2208553"/>
              <a:ext cx="2268137" cy="958594"/>
            </a:xfrm>
            <a:prstGeom prst="roundRect">
              <a:avLst>
                <a:gd name="adj" fmla="val 874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latin typeface="Arial Narrow" pitchFamily="34" charset="0"/>
                  <a:cs typeface="Arial" pitchFamily="34" charset="0"/>
                </a:rPr>
                <a:t>Cadenas Productivas</a:t>
              </a:r>
            </a:p>
          </p:txBody>
        </p:sp>
        <p:sp>
          <p:nvSpPr>
            <p:cNvPr id="24" name="12 Rectángulo redondeado"/>
            <p:cNvSpPr/>
            <p:nvPr/>
          </p:nvSpPr>
          <p:spPr>
            <a:xfrm>
              <a:off x="75695" y="4768476"/>
              <a:ext cx="2397760" cy="892772"/>
            </a:xfrm>
            <a:prstGeom prst="roundRect">
              <a:avLst>
                <a:gd name="adj" fmla="val 874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latin typeface="Arial Narrow" pitchFamily="34" charset="0"/>
                  <a:cs typeface="Arial" pitchFamily="34" charset="0"/>
                </a:rPr>
                <a:t>Información, Capacitación y Herramientas</a:t>
              </a:r>
            </a:p>
          </p:txBody>
        </p:sp>
        <p:sp>
          <p:nvSpPr>
            <p:cNvPr id="25" name="13 Rectángulo redondeado"/>
            <p:cNvSpPr/>
            <p:nvPr/>
          </p:nvSpPr>
          <p:spPr>
            <a:xfrm>
              <a:off x="2641431" y="4768475"/>
              <a:ext cx="2268137" cy="892773"/>
            </a:xfrm>
            <a:prstGeom prst="roundRect">
              <a:avLst>
                <a:gd name="adj" fmla="val 874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latin typeface="Arial Narrow" pitchFamily="34" charset="0"/>
                  <a:cs typeface="Arial" pitchFamily="34" charset="0"/>
                </a:rPr>
                <a:t>Portal Nafin.com y</a:t>
              </a:r>
            </a:p>
            <a:p>
              <a:pPr algn="ctr">
                <a:defRPr/>
              </a:pPr>
              <a:r>
                <a:rPr lang="es-MX" b="1" dirty="0">
                  <a:solidFill>
                    <a:schemeClr val="bg1"/>
                  </a:solidFill>
                  <a:latin typeface="Arial Narrow" pitchFamily="34" charset="0"/>
                  <a:cs typeface="Arial" pitchFamily="34" charset="0"/>
                </a:rPr>
                <a:t>Centro de atención </a:t>
              </a:r>
            </a:p>
            <a:p>
              <a:pPr algn="ctr">
                <a:defRPr/>
              </a:pPr>
              <a:r>
                <a:rPr lang="es-MX" b="1" dirty="0">
                  <a:solidFill>
                    <a:schemeClr val="bg1"/>
                  </a:solidFill>
                  <a:latin typeface="Arial Narrow" pitchFamily="34" charset="0"/>
                  <a:cs typeface="Arial" pitchFamily="34" charset="0"/>
                </a:rPr>
                <a:t>a </a:t>
              </a:r>
              <a:r>
                <a:rPr lang="es-MX" b="1" dirty="0" err="1" smtClean="0">
                  <a:solidFill>
                    <a:schemeClr val="bg1"/>
                  </a:solidFill>
                  <a:latin typeface="Arial Narrow" pitchFamily="34" charset="0"/>
                  <a:cs typeface="Arial" pitchFamily="34" charset="0"/>
                </a:rPr>
                <a:t>MIPYME’s</a:t>
              </a:r>
              <a:endParaRPr lang="es-MX" b="1" dirty="0">
                <a:solidFill>
                  <a:schemeClr val="bg1"/>
                </a:solidFill>
                <a:latin typeface="Arial Narrow" pitchFamily="34" charset="0"/>
                <a:cs typeface="Arial" pitchFamily="34" charset="0"/>
              </a:endParaRPr>
            </a:p>
          </p:txBody>
        </p:sp>
      </p:grpSp>
      <p:sp>
        <p:nvSpPr>
          <p:cNvPr id="26" name="15 Proceso"/>
          <p:cNvSpPr/>
          <p:nvPr/>
        </p:nvSpPr>
        <p:spPr>
          <a:xfrm>
            <a:off x="1244185" y="3314322"/>
            <a:ext cx="1620152" cy="3079845"/>
          </a:xfrm>
          <a:prstGeom prst="flowChartProcess">
            <a:avLst/>
          </a:prstGeom>
          <a:solidFill>
            <a:srgbClr val="00206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b="1" dirty="0">
                <a:solidFill>
                  <a:schemeClr val="bg1"/>
                </a:solidFill>
                <a:latin typeface="Arial Narrow" pitchFamily="34" charset="0"/>
                <a:cs typeface="Arial" pitchFamily="34" charset="0"/>
              </a:rPr>
              <a:t>Compras del Gobierno Federal</a:t>
            </a:r>
          </a:p>
          <a:p>
            <a:pPr algn="ctr">
              <a:defRPr/>
            </a:pPr>
            <a:endParaRPr lang="es-MX" sz="3200" b="1" dirty="0">
              <a:solidFill>
                <a:schemeClr val="bg1"/>
              </a:solidFill>
              <a:latin typeface="Arial Narrow" pitchFamily="34" charset="0"/>
              <a:cs typeface="Arial" pitchFamily="34" charset="0"/>
            </a:endParaRPr>
          </a:p>
        </p:txBody>
      </p:sp>
      <p:sp>
        <p:nvSpPr>
          <p:cNvPr id="27" name="16 Flecha derecha"/>
          <p:cNvSpPr/>
          <p:nvPr/>
        </p:nvSpPr>
        <p:spPr>
          <a:xfrm>
            <a:off x="2991424" y="3390940"/>
            <a:ext cx="343169" cy="58329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schemeClr val="tx1"/>
              </a:solidFill>
              <a:latin typeface="Arial Narrow" pitchFamily="34" charset="0"/>
              <a:cs typeface="Arial" pitchFamily="34" charset="0"/>
            </a:endParaRPr>
          </a:p>
        </p:txBody>
      </p:sp>
      <p:sp>
        <p:nvSpPr>
          <p:cNvPr id="28" name="17 Flecha derecha"/>
          <p:cNvSpPr/>
          <p:nvPr/>
        </p:nvSpPr>
        <p:spPr>
          <a:xfrm>
            <a:off x="2993121" y="4441372"/>
            <a:ext cx="349092" cy="58329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latin typeface="Arial Narrow" pitchFamily="34" charset="0"/>
              <a:cs typeface="Arial" pitchFamily="34" charset="0"/>
            </a:endParaRPr>
          </a:p>
        </p:txBody>
      </p:sp>
      <p:sp>
        <p:nvSpPr>
          <p:cNvPr id="29" name="18 Flecha derecha"/>
          <p:cNvSpPr/>
          <p:nvPr/>
        </p:nvSpPr>
        <p:spPr>
          <a:xfrm>
            <a:off x="2972349" y="5521492"/>
            <a:ext cx="337245" cy="58329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3486478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386" name="Group 2"/>
          <p:cNvGrpSpPr>
            <a:grpSpLocks/>
          </p:cNvGrpSpPr>
          <p:nvPr/>
        </p:nvGrpSpPr>
        <p:grpSpPr bwMode="auto">
          <a:xfrm>
            <a:off x="1163241" y="217488"/>
            <a:ext cx="6858000" cy="6634162"/>
            <a:chOff x="0" y="141"/>
            <a:chExt cx="5760" cy="4179"/>
          </a:xfrm>
        </p:grpSpPr>
        <p:grpSp>
          <p:nvGrpSpPr>
            <p:cNvPr id="1040387" name="Group 3"/>
            <p:cNvGrpSpPr>
              <a:grpSpLocks/>
            </p:cNvGrpSpPr>
            <p:nvPr/>
          </p:nvGrpSpPr>
          <p:grpSpPr bwMode="auto">
            <a:xfrm>
              <a:off x="0" y="141"/>
              <a:ext cx="5760" cy="4179"/>
              <a:chOff x="0" y="141"/>
              <a:chExt cx="5760" cy="4179"/>
            </a:xfrm>
          </p:grpSpPr>
          <p:grpSp>
            <p:nvGrpSpPr>
              <p:cNvPr id="1040388" name="Group 4"/>
              <p:cNvGrpSpPr>
                <a:grpSpLocks/>
              </p:cNvGrpSpPr>
              <p:nvPr/>
            </p:nvGrpSpPr>
            <p:grpSpPr bwMode="auto">
              <a:xfrm>
                <a:off x="0" y="141"/>
                <a:ext cx="5760" cy="4179"/>
                <a:chOff x="0" y="0"/>
                <a:chExt cx="5760" cy="4179"/>
              </a:xfrm>
            </p:grpSpPr>
            <p:grpSp>
              <p:nvGrpSpPr>
                <p:cNvPr id="1040389" name="Group 5"/>
                <p:cNvGrpSpPr>
                  <a:grpSpLocks/>
                </p:cNvGrpSpPr>
                <p:nvPr/>
              </p:nvGrpSpPr>
              <p:grpSpPr bwMode="auto">
                <a:xfrm>
                  <a:off x="0" y="0"/>
                  <a:ext cx="5760" cy="4179"/>
                  <a:chOff x="0" y="0"/>
                  <a:chExt cx="5760" cy="4179"/>
                </a:xfrm>
              </p:grpSpPr>
              <p:grpSp>
                <p:nvGrpSpPr>
                  <p:cNvPr id="1040390" name="Group 6"/>
                  <p:cNvGrpSpPr>
                    <a:grpSpLocks/>
                  </p:cNvGrpSpPr>
                  <p:nvPr/>
                </p:nvGrpSpPr>
                <p:grpSpPr bwMode="auto">
                  <a:xfrm>
                    <a:off x="0" y="0"/>
                    <a:ext cx="5760" cy="4179"/>
                    <a:chOff x="0" y="0"/>
                    <a:chExt cx="5760" cy="4179"/>
                  </a:xfrm>
                </p:grpSpPr>
                <p:grpSp>
                  <p:nvGrpSpPr>
                    <p:cNvPr id="1040391" name="Group 7"/>
                    <p:cNvGrpSpPr>
                      <a:grpSpLocks/>
                    </p:cNvGrpSpPr>
                    <p:nvPr/>
                  </p:nvGrpSpPr>
                  <p:grpSpPr bwMode="auto">
                    <a:xfrm>
                      <a:off x="0" y="0"/>
                      <a:ext cx="5760" cy="4179"/>
                      <a:chOff x="0" y="0"/>
                      <a:chExt cx="5760" cy="4179"/>
                    </a:xfrm>
                  </p:grpSpPr>
                  <p:pic>
                    <p:nvPicPr>
                      <p:cNvPr id="1040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17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0393" name="Rectangle 9"/>
                      <p:cNvSpPr>
                        <a:spLocks noChangeArrowheads="1"/>
                      </p:cNvSpPr>
                      <p:nvPr/>
                    </p:nvSpPr>
                    <p:spPr bwMode="auto">
                      <a:xfrm>
                        <a:off x="1668" y="900"/>
                        <a:ext cx="564" cy="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MX" sz="800">
                            <a:effectLst>
                              <a:outerShdw blurRad="38100" dist="38100" dir="2700000" algn="tl">
                                <a:srgbClr val="C0C0C0"/>
                              </a:outerShdw>
                            </a:effectLst>
                            <a:latin typeface="Tahoma" pitchFamily="34" charset="0"/>
                          </a:rPr>
                          <a:t>GDF</a:t>
                        </a:r>
                        <a:endParaRPr lang="es-ES" sz="800">
                          <a:effectLst>
                            <a:outerShdw blurRad="38100" dist="38100" dir="2700000" algn="tl">
                              <a:srgbClr val="C0C0C0"/>
                            </a:outerShdw>
                          </a:effectLst>
                          <a:latin typeface="Tahoma" pitchFamily="34" charset="0"/>
                        </a:endParaRPr>
                      </a:p>
                    </p:txBody>
                  </p:sp>
                </p:grpSp>
                <p:sp>
                  <p:nvSpPr>
                    <p:cNvPr id="1040394" name="Rectangle 10"/>
                    <p:cNvSpPr>
                      <a:spLocks noChangeArrowheads="1"/>
                    </p:cNvSpPr>
                    <p:nvPr/>
                  </p:nvSpPr>
                  <p:spPr bwMode="auto">
                    <a:xfrm>
                      <a:off x="2358" y="1512"/>
                      <a:ext cx="1956"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s-ES" sz="800">
                        <a:effectLst>
                          <a:outerShdw blurRad="38100" dist="38100" dir="2700000" algn="tl">
                            <a:srgbClr val="C0C0C0"/>
                          </a:outerShdw>
                        </a:effectLst>
                        <a:latin typeface="Tahoma" pitchFamily="34" charset="0"/>
                      </a:endParaRPr>
                    </a:p>
                  </p:txBody>
                </p:sp>
              </p:grpSp>
              <p:sp>
                <p:nvSpPr>
                  <p:cNvPr id="1040395" name="Rectangle 11"/>
                  <p:cNvSpPr>
                    <a:spLocks noChangeArrowheads="1"/>
                  </p:cNvSpPr>
                  <p:nvPr/>
                </p:nvSpPr>
                <p:spPr bwMode="auto">
                  <a:xfrm>
                    <a:off x="2353" y="1510"/>
                    <a:ext cx="1939" cy="113"/>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40396" name="Group 12"/>
                <p:cNvGrpSpPr>
                  <a:grpSpLocks/>
                </p:cNvGrpSpPr>
                <p:nvPr/>
              </p:nvGrpSpPr>
              <p:grpSpPr bwMode="auto">
                <a:xfrm>
                  <a:off x="2388" y="3082"/>
                  <a:ext cx="2185" cy="103"/>
                  <a:chOff x="2388" y="3082"/>
                  <a:chExt cx="2185" cy="103"/>
                </a:xfrm>
              </p:grpSpPr>
              <p:sp>
                <p:nvSpPr>
                  <p:cNvPr id="1040397" name="Rectangle 13"/>
                  <p:cNvSpPr>
                    <a:spLocks noChangeArrowheads="1"/>
                  </p:cNvSpPr>
                  <p:nvPr/>
                </p:nvSpPr>
                <p:spPr bwMode="auto">
                  <a:xfrm>
                    <a:off x="2388" y="3084"/>
                    <a:ext cx="401" cy="98"/>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398" name="Rectangle 14"/>
                  <p:cNvSpPr>
                    <a:spLocks noChangeArrowheads="1"/>
                  </p:cNvSpPr>
                  <p:nvPr/>
                </p:nvSpPr>
                <p:spPr bwMode="auto">
                  <a:xfrm>
                    <a:off x="2884" y="3082"/>
                    <a:ext cx="401" cy="98"/>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399" name="Rectangle 15"/>
                  <p:cNvSpPr>
                    <a:spLocks noChangeArrowheads="1"/>
                  </p:cNvSpPr>
                  <p:nvPr/>
                </p:nvSpPr>
                <p:spPr bwMode="auto">
                  <a:xfrm>
                    <a:off x="3696" y="3087"/>
                    <a:ext cx="401" cy="98"/>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00" name="Rectangle 16"/>
                  <p:cNvSpPr>
                    <a:spLocks noChangeArrowheads="1"/>
                  </p:cNvSpPr>
                  <p:nvPr/>
                </p:nvSpPr>
                <p:spPr bwMode="auto">
                  <a:xfrm>
                    <a:off x="4172" y="3085"/>
                    <a:ext cx="401" cy="98"/>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graphicFrame>
            <p:nvGraphicFramePr>
              <p:cNvPr id="1040401" name="Object 17"/>
              <p:cNvGraphicFramePr>
                <a:graphicFrameLocks noChangeAspect="1"/>
              </p:cNvGraphicFramePr>
              <p:nvPr/>
            </p:nvGraphicFramePr>
            <p:xfrm>
              <a:off x="0" y="915"/>
              <a:ext cx="744" cy="2604"/>
            </p:xfrm>
            <a:graphic>
              <a:graphicData uri="http://schemas.openxmlformats.org/presentationml/2006/ole">
                <mc:AlternateContent xmlns:mc="http://schemas.openxmlformats.org/markup-compatibility/2006">
                  <mc:Choice xmlns:v="urn:schemas-microsoft-com:vml" Requires="v">
                    <p:oleObj spid="_x0000_s2054" name="Imagen de mapa de bits" r:id="rId4" imgW="1181265" imgH="4133333" progId="Paint.Picture">
                      <p:embed/>
                    </p:oleObj>
                  </mc:Choice>
                  <mc:Fallback>
                    <p:oleObj name="Imagen de mapa de bits" r:id="rId4" imgW="1181265" imgH="413333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5"/>
                            <a:ext cx="744" cy="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402" name="Object 18"/>
              <p:cNvGraphicFramePr>
                <a:graphicFrameLocks noChangeAspect="1"/>
              </p:cNvGraphicFramePr>
              <p:nvPr/>
            </p:nvGraphicFramePr>
            <p:xfrm>
              <a:off x="14" y="225"/>
              <a:ext cx="4865" cy="684"/>
            </p:xfrm>
            <a:graphic>
              <a:graphicData uri="http://schemas.openxmlformats.org/presentationml/2006/ole">
                <mc:AlternateContent xmlns:mc="http://schemas.openxmlformats.org/markup-compatibility/2006">
                  <mc:Choice xmlns:v="urn:schemas-microsoft-com:vml" Requires="v">
                    <p:oleObj spid="_x0000_s2055" name="Imagen de mapa de bits" r:id="rId6" imgW="7342857" imgH="1085714" progId="Paint.Picture">
                      <p:embed/>
                    </p:oleObj>
                  </mc:Choice>
                  <mc:Fallback>
                    <p:oleObj name="Imagen de mapa de bits" r:id="rId6" imgW="7342857" imgH="1085714"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 y="225"/>
                            <a:ext cx="4865" cy="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40403" name="Rectangle 19"/>
            <p:cNvSpPr>
              <a:spLocks noChangeArrowheads="1"/>
            </p:cNvSpPr>
            <p:nvPr/>
          </p:nvSpPr>
          <p:spPr bwMode="auto">
            <a:xfrm>
              <a:off x="2831" y="1988"/>
              <a:ext cx="492" cy="18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04" name="Rectangle 20"/>
            <p:cNvSpPr>
              <a:spLocks noChangeArrowheads="1"/>
            </p:cNvSpPr>
            <p:nvPr/>
          </p:nvSpPr>
          <p:spPr bwMode="auto">
            <a:xfrm>
              <a:off x="3643" y="1986"/>
              <a:ext cx="492" cy="18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05" name="Rectangle 21"/>
            <p:cNvSpPr>
              <a:spLocks noChangeArrowheads="1"/>
            </p:cNvSpPr>
            <p:nvPr/>
          </p:nvSpPr>
          <p:spPr bwMode="auto">
            <a:xfrm>
              <a:off x="4140" y="1991"/>
              <a:ext cx="492" cy="18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06" name="Rectangle 22"/>
            <p:cNvSpPr>
              <a:spLocks noChangeArrowheads="1"/>
            </p:cNvSpPr>
            <p:nvPr/>
          </p:nvSpPr>
          <p:spPr bwMode="auto">
            <a:xfrm>
              <a:off x="3646" y="1877"/>
              <a:ext cx="991" cy="11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pic>
        <p:nvPicPr>
          <p:cNvPr id="1040407" name="Picture 23" descr="C:\Archivos de programa\Archivos comunes\Microsoft Shared\Clipart\themes1\Bullets\BD21301_.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9467" y="3460752"/>
            <a:ext cx="111919" cy="149225"/>
          </a:xfrm>
          <a:prstGeom prst="rect">
            <a:avLst/>
          </a:prstGeom>
          <a:solidFill>
            <a:srgbClr val="FFFF66"/>
          </a:solidFill>
          <a:ln w="9525">
            <a:solidFill>
              <a:srgbClr val="FF3300"/>
            </a:solidFill>
            <a:miter lim="800000"/>
            <a:headEnd/>
            <a:tailEnd/>
          </a:ln>
        </p:spPr>
      </p:pic>
      <p:pic>
        <p:nvPicPr>
          <p:cNvPr id="1040408" name="Picture 24" descr="C:\Archivos de programa\Archivos comunes\Microsoft Shared\Clipart\themes1\Bullets\BD21301_.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3755" y="3929065"/>
            <a:ext cx="111919" cy="149225"/>
          </a:xfrm>
          <a:prstGeom prst="rect">
            <a:avLst/>
          </a:prstGeom>
          <a:solidFill>
            <a:srgbClr val="FFFF66"/>
          </a:solidFill>
          <a:ln w="9525">
            <a:solidFill>
              <a:srgbClr val="FF3300"/>
            </a:solidFill>
            <a:miter lim="800000"/>
            <a:headEnd/>
            <a:tailEnd/>
          </a:ln>
        </p:spPr>
      </p:pic>
      <p:pic>
        <p:nvPicPr>
          <p:cNvPr id="1040409" name="Picture 25" descr="C:\Archivos de programa\Archivos comunes\Microsoft Shared\Clipart\themes1\Bullets\BD21301_.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3755" y="4410077"/>
            <a:ext cx="111919" cy="149225"/>
          </a:xfrm>
          <a:prstGeom prst="rect">
            <a:avLst/>
          </a:prstGeom>
          <a:solidFill>
            <a:srgbClr val="FFFF66"/>
          </a:solidFill>
          <a:ln w="9525">
            <a:solidFill>
              <a:srgbClr val="FF3300"/>
            </a:solidFill>
            <a:miter lim="800000"/>
            <a:headEnd/>
            <a:tailEnd/>
          </a:ln>
        </p:spPr>
      </p:pic>
      <p:pic>
        <p:nvPicPr>
          <p:cNvPr id="1040410" name="Picture 26" descr="C:\Archivos de programa\Archivos comunes\Microsoft Shared\Clipart\themes1\Bullets\BD21301_.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4470" y="4857752"/>
            <a:ext cx="111919" cy="149225"/>
          </a:xfrm>
          <a:prstGeom prst="rect">
            <a:avLst/>
          </a:prstGeom>
          <a:solidFill>
            <a:srgbClr val="FFFF66"/>
          </a:solidFill>
          <a:ln w="9525">
            <a:solidFill>
              <a:srgbClr val="FF3300"/>
            </a:solidFill>
            <a:miter lim="800000"/>
            <a:headEnd/>
            <a:tailEnd/>
          </a:ln>
        </p:spPr>
      </p:pic>
      <p:sp>
        <p:nvSpPr>
          <p:cNvPr id="1040411" name="Rectangle 27"/>
          <p:cNvSpPr>
            <a:spLocks noChangeArrowheads="1"/>
          </p:cNvSpPr>
          <p:nvPr/>
        </p:nvSpPr>
        <p:spPr bwMode="auto">
          <a:xfrm>
            <a:off x="5266136" y="3484563"/>
            <a:ext cx="78581" cy="952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12" name="Rectangle 28"/>
          <p:cNvSpPr>
            <a:spLocks noChangeArrowheads="1"/>
          </p:cNvSpPr>
          <p:nvPr/>
        </p:nvSpPr>
        <p:spPr bwMode="auto">
          <a:xfrm>
            <a:off x="5276851" y="3952875"/>
            <a:ext cx="78581" cy="952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13" name="Rectangle 29"/>
          <p:cNvSpPr>
            <a:spLocks noChangeArrowheads="1"/>
          </p:cNvSpPr>
          <p:nvPr/>
        </p:nvSpPr>
        <p:spPr bwMode="auto">
          <a:xfrm>
            <a:off x="5280424" y="4432300"/>
            <a:ext cx="78581" cy="952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14" name="Rectangle 30"/>
          <p:cNvSpPr>
            <a:spLocks noChangeArrowheads="1"/>
          </p:cNvSpPr>
          <p:nvPr/>
        </p:nvSpPr>
        <p:spPr bwMode="auto">
          <a:xfrm>
            <a:off x="5283995" y="4879975"/>
            <a:ext cx="78581" cy="952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15" name="Rectangle 31">
            <a:hlinkClick r:id="" action="ppaction://hlinkshowjump?jump=nextslide"/>
          </p:cNvPr>
          <p:cNvSpPr>
            <a:spLocks noChangeArrowheads="1"/>
          </p:cNvSpPr>
          <p:nvPr/>
        </p:nvSpPr>
        <p:spPr bwMode="auto">
          <a:xfrm>
            <a:off x="6434138" y="5884865"/>
            <a:ext cx="514350" cy="161925"/>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nvGrpSpPr>
          <p:cNvPr id="1040416" name="Group 32"/>
          <p:cNvGrpSpPr>
            <a:grpSpLocks/>
          </p:cNvGrpSpPr>
          <p:nvPr/>
        </p:nvGrpSpPr>
        <p:grpSpPr bwMode="auto">
          <a:xfrm>
            <a:off x="4010025" y="5097465"/>
            <a:ext cx="2596754" cy="161925"/>
            <a:chOff x="2391" y="3222"/>
            <a:chExt cx="2181" cy="102"/>
          </a:xfrm>
        </p:grpSpPr>
        <p:sp>
          <p:nvSpPr>
            <p:cNvPr id="1040417" name="Rectangle 33"/>
            <p:cNvSpPr>
              <a:spLocks noChangeArrowheads="1"/>
            </p:cNvSpPr>
            <p:nvPr/>
          </p:nvSpPr>
          <p:spPr bwMode="auto">
            <a:xfrm>
              <a:off x="2391" y="3228"/>
              <a:ext cx="3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900">
                  <a:effectLst>
                    <a:outerShdw blurRad="38100" dist="38100" dir="2700000" algn="tl">
                      <a:srgbClr val="FFFFFF"/>
                    </a:outerShdw>
                  </a:effectLst>
                  <a:latin typeface="Tahoma" pitchFamily="34" charset="0"/>
                </a:rPr>
                <a:t>85,337.17</a:t>
              </a:r>
            </a:p>
          </p:txBody>
        </p:sp>
        <p:sp>
          <p:nvSpPr>
            <p:cNvPr id="1040418" name="Rectangle 34"/>
            <p:cNvSpPr>
              <a:spLocks noChangeArrowheads="1"/>
            </p:cNvSpPr>
            <p:nvPr/>
          </p:nvSpPr>
          <p:spPr bwMode="auto">
            <a:xfrm>
              <a:off x="2886" y="3222"/>
              <a:ext cx="3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900">
                  <a:effectLst>
                    <a:outerShdw blurRad="38100" dist="38100" dir="2700000" algn="tl">
                      <a:srgbClr val="FFFFFF"/>
                    </a:outerShdw>
                  </a:effectLst>
                  <a:latin typeface="Tahoma" pitchFamily="34" charset="0"/>
                </a:rPr>
                <a:t>85,337.17</a:t>
              </a:r>
            </a:p>
          </p:txBody>
        </p:sp>
        <p:sp>
          <p:nvSpPr>
            <p:cNvPr id="1040419" name="Rectangle 35"/>
            <p:cNvSpPr>
              <a:spLocks noChangeArrowheads="1"/>
            </p:cNvSpPr>
            <p:nvPr/>
          </p:nvSpPr>
          <p:spPr bwMode="auto">
            <a:xfrm>
              <a:off x="3699" y="3228"/>
              <a:ext cx="3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900">
                  <a:effectLst>
                    <a:outerShdw blurRad="38100" dist="38100" dir="2700000" algn="tl">
                      <a:srgbClr val="FFFFFF"/>
                    </a:outerShdw>
                  </a:effectLst>
                  <a:latin typeface="Tahoma" pitchFamily="34" charset="0"/>
                </a:rPr>
                <a:t>850.40</a:t>
              </a:r>
            </a:p>
          </p:txBody>
        </p:sp>
        <p:sp>
          <p:nvSpPr>
            <p:cNvPr id="1040420" name="Rectangle 36"/>
            <p:cNvSpPr>
              <a:spLocks noChangeArrowheads="1"/>
            </p:cNvSpPr>
            <p:nvPr/>
          </p:nvSpPr>
          <p:spPr bwMode="auto">
            <a:xfrm>
              <a:off x="4176" y="3228"/>
              <a:ext cx="3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900">
                  <a:effectLst>
                    <a:outerShdw blurRad="38100" dist="38100" dir="2700000" algn="tl">
                      <a:srgbClr val="FFFFFF"/>
                    </a:outerShdw>
                  </a:effectLst>
                  <a:latin typeface="Tahoma" pitchFamily="34" charset="0"/>
                </a:rPr>
                <a:t>84,486.77</a:t>
              </a:r>
            </a:p>
          </p:txBody>
        </p:sp>
      </p:grpSp>
      <p:sp>
        <p:nvSpPr>
          <p:cNvPr id="1040421" name="Rectangle 37"/>
          <p:cNvSpPr>
            <a:spLocks noChangeArrowheads="1"/>
          </p:cNvSpPr>
          <p:nvPr/>
        </p:nvSpPr>
        <p:spPr bwMode="auto">
          <a:xfrm>
            <a:off x="3971926" y="2608263"/>
            <a:ext cx="2293144" cy="1714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r>
              <a:rPr lang="es-MX" sz="700">
                <a:effectLst>
                  <a:outerShdw blurRad="38100" dist="38100" dir="2700000" algn="tl">
                    <a:srgbClr val="FFFFFF"/>
                  </a:outerShdw>
                </a:effectLst>
                <a:latin typeface="Tahoma" pitchFamily="34" charset="0"/>
              </a:rPr>
              <a:t>Banorte</a:t>
            </a:r>
            <a:r>
              <a:rPr lang="es-ES" sz="700">
                <a:effectLst>
                  <a:outerShdw blurRad="38100" dist="38100" dir="2700000" algn="tl">
                    <a:srgbClr val="FFFFFF"/>
                  </a:outerShdw>
                </a:effectLst>
                <a:latin typeface="Tahoma" pitchFamily="34" charset="0"/>
              </a:rPr>
              <a:t> Cta 6789-2 Banco Suc 0</a:t>
            </a:r>
            <a:r>
              <a:rPr lang="es-MX" sz="700">
                <a:effectLst>
                  <a:outerShdw blurRad="38100" dist="38100" dir="2700000" algn="tl">
                    <a:srgbClr val="FFFFFF"/>
                  </a:outerShdw>
                </a:effectLst>
                <a:latin typeface="Tahoma" pitchFamily="34" charset="0"/>
              </a:rPr>
              <a:t>22</a:t>
            </a:r>
            <a:endParaRPr lang="es-ES" sz="700">
              <a:effectLst>
                <a:outerShdw blurRad="38100" dist="38100" dir="2700000" algn="tl">
                  <a:srgbClr val="FFFFFF"/>
                </a:outerShdw>
              </a:effectLst>
              <a:latin typeface="Tahoma" pitchFamily="34" charset="0"/>
            </a:endParaRPr>
          </a:p>
        </p:txBody>
      </p:sp>
      <p:sp>
        <p:nvSpPr>
          <p:cNvPr id="1040422" name="Rectangle 38"/>
          <p:cNvSpPr>
            <a:spLocks noChangeArrowheads="1"/>
          </p:cNvSpPr>
          <p:nvPr/>
        </p:nvSpPr>
        <p:spPr bwMode="auto">
          <a:xfrm>
            <a:off x="6219825" y="3000375"/>
            <a:ext cx="310754" cy="9683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MX" sz="800"/>
              <a:t>11.2%</a:t>
            </a:r>
            <a:endParaRPr lang="es-ES" sz="800"/>
          </a:p>
        </p:txBody>
      </p:sp>
      <p:pic>
        <p:nvPicPr>
          <p:cNvPr id="1040423" name="Picture 39"/>
          <p:cNvPicPr>
            <a:picLocks noChangeAspect="1" noChangeArrowheads="1"/>
          </p:cNvPicPr>
          <p:nvPr/>
        </p:nvPicPr>
        <p:blipFill>
          <a:blip r:embed="rId9">
            <a:extLst>
              <a:ext uri="{28A0092B-C50C-407E-A947-70E740481C1C}">
                <a14:useLocalDpi xmlns:a14="http://schemas.microsoft.com/office/drawing/2010/main" val="0"/>
              </a:ext>
            </a:extLst>
          </a:blip>
          <a:srcRect b="83679"/>
          <a:stretch>
            <a:fillRect/>
          </a:stretch>
        </p:blipFill>
        <p:spPr bwMode="auto">
          <a:xfrm>
            <a:off x="1143000" y="36513"/>
            <a:ext cx="6878241"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0424" name="Text Box 40"/>
          <p:cNvSpPr txBox="1">
            <a:spLocks noChangeArrowheads="1"/>
          </p:cNvSpPr>
          <p:nvPr/>
        </p:nvSpPr>
        <p:spPr bwMode="auto">
          <a:xfrm>
            <a:off x="1713311" y="5338763"/>
            <a:ext cx="4239815" cy="175432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66750" indent="-2095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s-ES_tradnl" sz="1800" b="1" dirty="0">
                <a:solidFill>
                  <a:schemeClr val="accent2"/>
                </a:solidFill>
                <a:latin typeface="Arial" pitchFamily="34" charset="0"/>
              </a:rPr>
              <a:t>El proveedor selecciona documentos negociables  que desea descontar electrónicamente con el Intermediario Financiero.</a:t>
            </a:r>
          </a:p>
          <a:p>
            <a:pPr lvl="1" algn="just">
              <a:buFontTx/>
              <a:buChar char="•"/>
            </a:pPr>
            <a:r>
              <a:rPr lang="es-ES_tradnl" sz="1800" b="1" dirty="0">
                <a:solidFill>
                  <a:schemeClr val="accent2"/>
                </a:solidFill>
                <a:latin typeface="Arial" pitchFamily="34" charset="0"/>
              </a:rPr>
              <a:t>Identifica tasa e importe a recibir.</a:t>
            </a:r>
            <a:endParaRPr lang="es-ES" sz="1800" b="1" dirty="0">
              <a:solidFill>
                <a:schemeClr val="accent2"/>
              </a:solidFill>
              <a:latin typeface="Arial" pitchFamily="34" charset="0"/>
            </a:endParaRPr>
          </a:p>
        </p:txBody>
      </p:sp>
      <p:sp>
        <p:nvSpPr>
          <p:cNvPr id="1040425" name="Rectangle 41"/>
          <p:cNvSpPr>
            <a:spLocks noChangeArrowheads="1"/>
          </p:cNvSpPr>
          <p:nvPr/>
        </p:nvSpPr>
        <p:spPr bwMode="auto">
          <a:xfrm>
            <a:off x="1462089" y="330200"/>
            <a:ext cx="1051322" cy="630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40426" name="Text Box 42"/>
          <p:cNvSpPr txBox="1">
            <a:spLocks noChangeArrowheads="1"/>
          </p:cNvSpPr>
          <p:nvPr/>
        </p:nvSpPr>
        <p:spPr bwMode="auto">
          <a:xfrm>
            <a:off x="2799160" y="546100"/>
            <a:ext cx="1994297"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s-MX" sz="900">
                <a:latin typeface="Times" pitchFamily="18" charset="0"/>
              </a:rPr>
              <a:t>COMERCIALIZADORA, S.A. DE C.V.</a:t>
            </a:r>
          </a:p>
          <a:p>
            <a:pPr algn="l" eaLnBrk="1" hangingPunct="1"/>
            <a:r>
              <a:rPr lang="es-MX" sz="900">
                <a:latin typeface="Times" pitchFamily="18" charset="0"/>
              </a:rPr>
              <a:t>MIGUEL TORRES JIMENEZ</a:t>
            </a:r>
            <a:endParaRPr lang="es-ES" sz="900">
              <a:latin typeface="Times" pitchFamily="18" charset="0"/>
            </a:endParaRPr>
          </a:p>
        </p:txBody>
      </p:sp>
      <p:grpSp>
        <p:nvGrpSpPr>
          <p:cNvPr id="1040427" name="Group 43"/>
          <p:cNvGrpSpPr>
            <a:grpSpLocks/>
          </p:cNvGrpSpPr>
          <p:nvPr/>
        </p:nvGrpSpPr>
        <p:grpSpPr bwMode="auto">
          <a:xfrm>
            <a:off x="3930255" y="2292352"/>
            <a:ext cx="3539728" cy="809625"/>
            <a:chOff x="2341" y="1180"/>
            <a:chExt cx="2973" cy="510"/>
          </a:xfrm>
        </p:grpSpPr>
        <p:sp>
          <p:nvSpPr>
            <p:cNvPr id="1040428" name="Rectangle 44"/>
            <p:cNvSpPr>
              <a:spLocks noChangeArrowheads="1"/>
            </p:cNvSpPr>
            <p:nvPr/>
          </p:nvSpPr>
          <p:spPr bwMode="auto">
            <a:xfrm>
              <a:off x="2344" y="1180"/>
              <a:ext cx="2961" cy="51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r>
                <a:rPr lang="es-ES" sz="1600">
                  <a:effectLst>
                    <a:outerShdw blurRad="38100" dist="38100" dir="2700000" algn="tl">
                      <a:srgbClr val="FFFFFF"/>
                    </a:outerShdw>
                  </a:effectLst>
                  <a:latin typeface="Tahoma" pitchFamily="34" charset="0"/>
                </a:rPr>
                <a:t>Seleccionar un Intermediario Financiero</a:t>
              </a:r>
            </a:p>
            <a:p>
              <a:pPr algn="l" eaLnBrk="1" hangingPunct="1"/>
              <a:r>
                <a:rPr lang="es-ES" sz="1600">
                  <a:effectLst>
                    <a:outerShdw blurRad="38100" dist="38100" dir="2700000" algn="tl">
                      <a:srgbClr val="FFFFFF"/>
                    </a:outerShdw>
                  </a:effectLst>
                  <a:latin typeface="Tahoma" pitchFamily="34" charset="0"/>
                </a:rPr>
                <a:t>Cta 6789-2 Banco Suc 0</a:t>
              </a:r>
              <a:r>
                <a:rPr lang="es-MX" sz="1600">
                  <a:effectLst>
                    <a:outerShdw blurRad="38100" dist="38100" dir="2700000" algn="tl">
                      <a:srgbClr val="FFFFFF"/>
                    </a:outerShdw>
                  </a:effectLst>
                  <a:latin typeface="Tahoma" pitchFamily="34" charset="0"/>
                </a:rPr>
                <a:t>22</a:t>
              </a:r>
              <a:endParaRPr lang="es-ES" sz="1600">
                <a:effectLst>
                  <a:outerShdw blurRad="38100" dist="38100" dir="2700000" algn="tl">
                    <a:srgbClr val="FFFFFF"/>
                  </a:outerShdw>
                </a:effectLst>
                <a:latin typeface="Tahoma" pitchFamily="34" charset="0"/>
              </a:endParaRPr>
            </a:p>
            <a:p>
              <a:pPr algn="l" eaLnBrk="1" hangingPunct="1"/>
              <a:endParaRPr lang="es-ES" sz="1600">
                <a:effectLst>
                  <a:outerShdw blurRad="38100" dist="38100" dir="2700000" algn="tl">
                    <a:srgbClr val="FFFFFF"/>
                  </a:outerShdw>
                </a:effectLst>
                <a:latin typeface="Tahoma" pitchFamily="34" charset="0"/>
              </a:endParaRPr>
            </a:p>
          </p:txBody>
        </p:sp>
        <p:sp>
          <p:nvSpPr>
            <p:cNvPr id="1040429" name="Rectangle 45"/>
            <p:cNvSpPr>
              <a:spLocks noChangeArrowheads="1"/>
            </p:cNvSpPr>
            <p:nvPr/>
          </p:nvSpPr>
          <p:spPr bwMode="auto">
            <a:xfrm>
              <a:off x="2341" y="1373"/>
              <a:ext cx="2973" cy="130"/>
            </a:xfrm>
            <a:prstGeom prst="rect">
              <a:avLst/>
            </a:prstGeom>
            <a:solidFill>
              <a:srgbClr val="C9FB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sp>
        <p:nvSpPr>
          <p:cNvPr id="1040430" name="Oval 46"/>
          <p:cNvSpPr>
            <a:spLocks noChangeArrowheads="1"/>
          </p:cNvSpPr>
          <p:nvPr/>
        </p:nvSpPr>
        <p:spPr bwMode="auto">
          <a:xfrm>
            <a:off x="4316017" y="2970213"/>
            <a:ext cx="996553" cy="488950"/>
          </a:xfrm>
          <a:prstGeom prst="ellipse">
            <a:avLst/>
          </a:prstGeom>
          <a:solidFill>
            <a:srgbClr val="3689A0"/>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1300"/>
              <a:t>Monto a</a:t>
            </a:r>
          </a:p>
          <a:p>
            <a:pPr eaLnBrk="1" hangingPunct="1"/>
            <a:r>
              <a:rPr lang="es-ES" sz="1300"/>
              <a:t>Descontar</a:t>
            </a:r>
          </a:p>
        </p:txBody>
      </p:sp>
      <p:sp>
        <p:nvSpPr>
          <p:cNvPr id="1040431" name="Oval 47"/>
          <p:cNvSpPr>
            <a:spLocks noChangeArrowheads="1"/>
          </p:cNvSpPr>
          <p:nvPr/>
        </p:nvSpPr>
        <p:spPr bwMode="auto">
          <a:xfrm>
            <a:off x="5398294" y="3033713"/>
            <a:ext cx="829866" cy="444500"/>
          </a:xfrm>
          <a:prstGeom prst="ellipse">
            <a:avLst/>
          </a:prstGeom>
          <a:solidFill>
            <a:srgbClr val="3689A0"/>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1300"/>
              <a:t>Intereses</a:t>
            </a:r>
          </a:p>
        </p:txBody>
      </p:sp>
      <p:sp>
        <p:nvSpPr>
          <p:cNvPr id="1040432" name="Oval 48"/>
          <p:cNvSpPr>
            <a:spLocks noChangeArrowheads="1"/>
          </p:cNvSpPr>
          <p:nvPr/>
        </p:nvSpPr>
        <p:spPr bwMode="auto">
          <a:xfrm>
            <a:off x="6176963" y="3025775"/>
            <a:ext cx="829866" cy="444500"/>
          </a:xfrm>
          <a:prstGeom prst="ellipse">
            <a:avLst/>
          </a:prstGeom>
          <a:solidFill>
            <a:srgbClr val="3689A0"/>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1200"/>
              <a:t>Monto a</a:t>
            </a:r>
          </a:p>
          <a:p>
            <a:pPr eaLnBrk="1" hangingPunct="1"/>
            <a:r>
              <a:rPr lang="es-ES" sz="1200"/>
              <a:t> Recibir</a:t>
            </a:r>
          </a:p>
        </p:txBody>
      </p:sp>
      <p:sp>
        <p:nvSpPr>
          <p:cNvPr id="1040433" name="Oval 49"/>
          <p:cNvSpPr>
            <a:spLocks noChangeArrowheads="1"/>
          </p:cNvSpPr>
          <p:nvPr/>
        </p:nvSpPr>
        <p:spPr bwMode="auto">
          <a:xfrm>
            <a:off x="5872163" y="2646363"/>
            <a:ext cx="829866" cy="444500"/>
          </a:xfrm>
          <a:prstGeom prst="ellipse">
            <a:avLst/>
          </a:prstGeom>
          <a:solidFill>
            <a:srgbClr val="3689A0"/>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s-ES" sz="1300"/>
              <a:t>Tasa </a:t>
            </a:r>
            <a:r>
              <a:rPr lang="es-MX" sz="1300"/>
              <a:t>11</a:t>
            </a:r>
            <a:r>
              <a:rPr lang="es-ES" sz="1300"/>
              <a:t>.</a:t>
            </a:r>
            <a:r>
              <a:rPr lang="es-MX" sz="1300"/>
              <a:t>2</a:t>
            </a:r>
            <a:r>
              <a:rPr lang="es-ES" sz="1300"/>
              <a:t>%</a:t>
            </a:r>
          </a:p>
        </p:txBody>
      </p:sp>
      <p:pic>
        <p:nvPicPr>
          <p:cNvPr id="1063" name="Picture 39" descr="http://jonkepa.files.wordpress.com/2008/03/370x270pemex.jpg?w=46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8270" y="292102"/>
            <a:ext cx="883444" cy="85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4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0430"/>
                                        </p:tgtEl>
                                        <p:attrNameLst>
                                          <p:attrName>style.visibility</p:attrName>
                                        </p:attrNameLst>
                                      </p:cBhvr>
                                      <p:to>
                                        <p:strVal val="visible"/>
                                      </p:to>
                                    </p:set>
                                    <p:anim calcmode="lin" valueType="num">
                                      <p:cBhvr>
                                        <p:cTn id="7" dur="500" fill="hold"/>
                                        <p:tgtEl>
                                          <p:spTgt spid="1040430"/>
                                        </p:tgtEl>
                                        <p:attrNameLst>
                                          <p:attrName>ppt_w</p:attrName>
                                        </p:attrNameLst>
                                      </p:cBhvr>
                                      <p:tavLst>
                                        <p:tav tm="0">
                                          <p:val>
                                            <p:fltVal val="0"/>
                                          </p:val>
                                        </p:tav>
                                        <p:tav tm="100000">
                                          <p:val>
                                            <p:strVal val="#ppt_w"/>
                                          </p:val>
                                        </p:tav>
                                      </p:tavLst>
                                    </p:anim>
                                    <p:anim calcmode="lin" valueType="num">
                                      <p:cBhvr>
                                        <p:cTn id="8" dur="500" fill="hold"/>
                                        <p:tgtEl>
                                          <p:spTgt spid="104043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4043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40431"/>
                                        </p:tgtEl>
                                        <p:attrNameLst>
                                          <p:attrName>style.visibility</p:attrName>
                                        </p:attrNameLst>
                                      </p:cBhvr>
                                      <p:to>
                                        <p:strVal val="visible"/>
                                      </p:to>
                                    </p:set>
                                    <p:anim calcmode="lin" valueType="num">
                                      <p:cBhvr>
                                        <p:cTn id="13" dur="500" fill="hold"/>
                                        <p:tgtEl>
                                          <p:spTgt spid="1040431"/>
                                        </p:tgtEl>
                                        <p:attrNameLst>
                                          <p:attrName>ppt_w</p:attrName>
                                        </p:attrNameLst>
                                      </p:cBhvr>
                                      <p:tavLst>
                                        <p:tav tm="0">
                                          <p:val>
                                            <p:fltVal val="0"/>
                                          </p:val>
                                        </p:tav>
                                        <p:tav tm="100000">
                                          <p:val>
                                            <p:strVal val="#ppt_w"/>
                                          </p:val>
                                        </p:tav>
                                      </p:tavLst>
                                    </p:anim>
                                    <p:anim calcmode="lin" valueType="num">
                                      <p:cBhvr>
                                        <p:cTn id="14" dur="500" fill="hold"/>
                                        <p:tgtEl>
                                          <p:spTgt spid="104043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4043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40432"/>
                                        </p:tgtEl>
                                        <p:attrNameLst>
                                          <p:attrName>style.visibility</p:attrName>
                                        </p:attrNameLst>
                                      </p:cBhvr>
                                      <p:to>
                                        <p:strVal val="visible"/>
                                      </p:to>
                                    </p:set>
                                    <p:anim calcmode="lin" valueType="num">
                                      <p:cBhvr>
                                        <p:cTn id="19" dur="500" fill="hold"/>
                                        <p:tgtEl>
                                          <p:spTgt spid="1040432"/>
                                        </p:tgtEl>
                                        <p:attrNameLst>
                                          <p:attrName>ppt_w</p:attrName>
                                        </p:attrNameLst>
                                      </p:cBhvr>
                                      <p:tavLst>
                                        <p:tav tm="0">
                                          <p:val>
                                            <p:fltVal val="0"/>
                                          </p:val>
                                        </p:tav>
                                        <p:tav tm="100000">
                                          <p:val>
                                            <p:strVal val="#ppt_w"/>
                                          </p:val>
                                        </p:tav>
                                      </p:tavLst>
                                    </p:anim>
                                    <p:anim calcmode="lin" valueType="num">
                                      <p:cBhvr>
                                        <p:cTn id="20" dur="500" fill="hold"/>
                                        <p:tgtEl>
                                          <p:spTgt spid="104043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4043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40433"/>
                                        </p:tgtEl>
                                        <p:attrNameLst>
                                          <p:attrName>style.visibility</p:attrName>
                                        </p:attrNameLst>
                                      </p:cBhvr>
                                      <p:to>
                                        <p:strVal val="visible"/>
                                      </p:to>
                                    </p:set>
                                    <p:anim calcmode="lin" valueType="num">
                                      <p:cBhvr>
                                        <p:cTn id="25" dur="500" fill="hold"/>
                                        <p:tgtEl>
                                          <p:spTgt spid="1040433"/>
                                        </p:tgtEl>
                                        <p:attrNameLst>
                                          <p:attrName>ppt_w</p:attrName>
                                        </p:attrNameLst>
                                      </p:cBhvr>
                                      <p:tavLst>
                                        <p:tav tm="0">
                                          <p:val>
                                            <p:fltVal val="0"/>
                                          </p:val>
                                        </p:tav>
                                        <p:tav tm="100000">
                                          <p:val>
                                            <p:strVal val="#ppt_w"/>
                                          </p:val>
                                        </p:tav>
                                      </p:tavLst>
                                    </p:anim>
                                    <p:anim calcmode="lin" valueType="num">
                                      <p:cBhvr>
                                        <p:cTn id="26" dur="500" fill="hold"/>
                                        <p:tgtEl>
                                          <p:spTgt spid="104043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4043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404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040427"/>
                                        </p:tgtEl>
                                        <p:attrNameLst>
                                          <p:attrName>style.visibility</p:attrName>
                                        </p:attrNameLst>
                                      </p:cBhvr>
                                      <p:to>
                                        <p:strVal val="visible"/>
                                      </p:to>
                                    </p:set>
                                    <p:anim calcmode="lin" valueType="num">
                                      <p:cBhvr additive="base">
                                        <p:cTn id="35" dur="500" fill="hold"/>
                                        <p:tgtEl>
                                          <p:spTgt spid="1040427"/>
                                        </p:tgtEl>
                                        <p:attrNameLst>
                                          <p:attrName>ppt_x</p:attrName>
                                        </p:attrNameLst>
                                      </p:cBhvr>
                                      <p:tavLst>
                                        <p:tav tm="0">
                                          <p:val>
                                            <p:strVal val="0-#ppt_w/2"/>
                                          </p:val>
                                        </p:tav>
                                        <p:tav tm="100000">
                                          <p:val>
                                            <p:strVal val="#ppt_x"/>
                                          </p:val>
                                        </p:tav>
                                      </p:tavLst>
                                    </p:anim>
                                    <p:anim calcmode="lin" valueType="num">
                                      <p:cBhvr additive="base">
                                        <p:cTn id="36" dur="500" fill="hold"/>
                                        <p:tgtEl>
                                          <p:spTgt spid="104042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04040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04040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104040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0404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040416"/>
                                        </p:tgtEl>
                                        <p:attrNameLst>
                                          <p:attrName>style.visibility</p:attrName>
                                        </p:attrNameLst>
                                      </p:cBhvr>
                                      <p:to>
                                        <p:strVal val="visible"/>
                                      </p:to>
                                    </p:set>
                                    <p:animEffect transition="in" filter="wipe(up)">
                                      <p:cBhvr>
                                        <p:cTn id="57" dur="500"/>
                                        <p:tgtEl>
                                          <p:spTgt spid="1040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421" grpId="0" animBg="1" autoUpdateAnimBg="0"/>
      <p:bldP spid="1040430" grpId="0" animBg="1" autoUpdateAnimBg="0"/>
      <p:bldP spid="1040431" grpId="0" animBg="1" autoUpdateAnimBg="0"/>
      <p:bldP spid="1040432" grpId="0" animBg="1" autoUpdateAnimBg="0"/>
      <p:bldP spid="1040433"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gray">
          <a:xfrm>
            <a:off x="1536989" y="894962"/>
            <a:ext cx="1400130" cy="186163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s-MX" kern="0">
              <a:solidFill>
                <a:prstClr val="black"/>
              </a:solidFill>
              <a:latin typeface="Arial" pitchFamily="34" charset="0"/>
              <a:cs typeface="Arial" pitchFamily="34" charset="0"/>
            </a:endParaRPr>
          </a:p>
        </p:txBody>
      </p:sp>
      <p:sp>
        <p:nvSpPr>
          <p:cNvPr id="10" name="Rectangle 14"/>
          <p:cNvSpPr>
            <a:spLocks noChangeArrowheads="1"/>
          </p:cNvSpPr>
          <p:nvPr/>
        </p:nvSpPr>
        <p:spPr bwMode="black">
          <a:xfrm>
            <a:off x="1486423" y="1534771"/>
            <a:ext cx="1516995" cy="646331"/>
          </a:xfrm>
          <a:prstGeom prst="rect">
            <a:avLst/>
          </a:prstGeom>
          <a:noFill/>
          <a:ln w="9525" algn="ctr">
            <a:noFill/>
            <a:miter lim="800000"/>
            <a:headEnd/>
            <a:tailEnd/>
          </a:ln>
        </p:spPr>
        <p:txBody>
          <a:bodyPr>
            <a:spAutoFit/>
          </a:bodyPr>
          <a:lstStyle/>
          <a:p>
            <a:pPr algn="ctr">
              <a:defRPr/>
            </a:pPr>
            <a:r>
              <a:rPr lang="es-MX" b="1" kern="0" dirty="0">
                <a:solidFill>
                  <a:prstClr val="black"/>
                </a:solidFill>
                <a:latin typeface="Times" pitchFamily="18" charset="0"/>
                <a:cs typeface="Arial" pitchFamily="34" charset="0"/>
              </a:rPr>
              <a:t>Herramientas</a:t>
            </a:r>
            <a:endParaRPr lang="en-US" b="1" kern="0" dirty="0">
              <a:solidFill>
                <a:srgbClr val="FFFFFF"/>
              </a:solidFill>
              <a:latin typeface="Times" pitchFamily="18" charset="0"/>
              <a:cs typeface="Arial" pitchFamily="34" charset="0"/>
            </a:endParaRPr>
          </a:p>
        </p:txBody>
      </p:sp>
      <p:sp>
        <p:nvSpPr>
          <p:cNvPr id="11" name="AutoShape 8"/>
          <p:cNvSpPr>
            <a:spLocks noChangeArrowheads="1"/>
          </p:cNvSpPr>
          <p:nvPr/>
        </p:nvSpPr>
        <p:spPr bwMode="ltGray">
          <a:xfrm>
            <a:off x="1258312" y="934865"/>
            <a:ext cx="329244" cy="1857506"/>
          </a:xfrm>
          <a:prstGeom prst="roundRect">
            <a:avLst>
              <a:gd name="adj" fmla="val 16667"/>
            </a:avLst>
          </a:prstGeom>
          <a:solidFill>
            <a:srgbClr val="C0504D"/>
          </a:solidFill>
          <a:ln w="38100" algn="ctr">
            <a:solidFill>
              <a:srgbClr val="FFFFFF">
                <a:alpha val="70195"/>
              </a:srgbClr>
            </a:solidFill>
            <a:round/>
            <a:headEnd/>
            <a:tailEnd/>
          </a:ln>
        </p:spPr>
        <p:txBody>
          <a:bodyPr wrap="none" anchor="ctr"/>
          <a:lstStyle/>
          <a:p>
            <a:pPr>
              <a:defRPr/>
            </a:pPr>
            <a:endParaRPr lang="es-ES" kern="0">
              <a:solidFill>
                <a:prstClr val="black"/>
              </a:solidFill>
            </a:endParaRPr>
          </a:p>
        </p:txBody>
      </p:sp>
      <p:sp>
        <p:nvSpPr>
          <p:cNvPr id="12" name="AutoShape 9"/>
          <p:cNvSpPr>
            <a:spLocks noChangeArrowheads="1"/>
          </p:cNvSpPr>
          <p:nvPr/>
        </p:nvSpPr>
        <p:spPr bwMode="ltGray">
          <a:xfrm>
            <a:off x="1263415" y="1047441"/>
            <a:ext cx="317708" cy="754260"/>
          </a:xfrm>
          <a:prstGeom prst="roundRect">
            <a:avLst>
              <a:gd name="adj" fmla="val 28356"/>
            </a:avLst>
          </a:prstGeom>
          <a:gradFill rotWithShape="1">
            <a:gsLst>
              <a:gs pos="0">
                <a:srgbClr val="FFFFFF">
                  <a:alpha val="70000"/>
                </a:srgbClr>
              </a:gs>
              <a:gs pos="100000">
                <a:srgbClr val="C0504D">
                  <a:alpha val="70000"/>
                </a:srgbClr>
              </a:gs>
            </a:gsLst>
            <a:lin ang="5400000" scaled="1"/>
          </a:gradFill>
          <a:ln w="9525" algn="ctr">
            <a:noFill/>
            <a:round/>
            <a:headEnd/>
            <a:tailEnd/>
          </a:ln>
        </p:spPr>
        <p:txBody>
          <a:bodyPr wrap="none" anchor="ctr"/>
          <a:lstStyle/>
          <a:p>
            <a:pPr>
              <a:defRPr/>
            </a:pPr>
            <a:endParaRPr lang="es-ES" kern="0">
              <a:solidFill>
                <a:prstClr val="black"/>
              </a:solidFill>
            </a:endParaRPr>
          </a:p>
        </p:txBody>
      </p:sp>
      <p:sp>
        <p:nvSpPr>
          <p:cNvPr id="13" name="54 CuadroTexto"/>
          <p:cNvSpPr txBox="1">
            <a:spLocks noChangeArrowheads="1"/>
          </p:cNvSpPr>
          <p:nvPr/>
        </p:nvSpPr>
        <p:spPr bwMode="auto">
          <a:xfrm>
            <a:off x="1233592" y="1428825"/>
            <a:ext cx="174173" cy="769441"/>
          </a:xfrm>
          <a:prstGeom prst="rect">
            <a:avLst/>
          </a:prstGeom>
          <a:noFill/>
          <a:ln w="9525">
            <a:noFill/>
            <a:miter lim="800000"/>
            <a:headEnd/>
            <a:tailEnd/>
          </a:ln>
        </p:spPr>
        <p:txBody>
          <a:bodyPr>
            <a:spAutoFit/>
          </a:bodyPr>
          <a:lstStyle/>
          <a:p>
            <a:pPr>
              <a:defRPr/>
            </a:pPr>
            <a:r>
              <a:rPr lang="es-MX" sz="4400" kern="0">
                <a:solidFill>
                  <a:prstClr val="white"/>
                </a:solidFill>
              </a:rPr>
              <a:t>3</a:t>
            </a:r>
          </a:p>
        </p:txBody>
      </p:sp>
      <p:sp>
        <p:nvSpPr>
          <p:cNvPr id="14" name="AutoShape 15"/>
          <p:cNvSpPr>
            <a:spLocks noChangeArrowheads="1"/>
          </p:cNvSpPr>
          <p:nvPr/>
        </p:nvSpPr>
        <p:spPr bwMode="gray">
          <a:xfrm>
            <a:off x="3019150" y="894964"/>
            <a:ext cx="4420636" cy="1871265"/>
          </a:xfrm>
          <a:prstGeom prst="roundRect">
            <a:avLst>
              <a:gd name="adj" fmla="val 4639"/>
            </a:avLst>
          </a:prstGeom>
          <a:solidFill>
            <a:srgbClr val="1F497D">
              <a:lumMod val="50000"/>
            </a:srgb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355600" lvl="1" indent="-266700">
              <a:buSzPct val="100000"/>
              <a:buFont typeface="Wingdings" pitchFamily="2" charset="2"/>
              <a:buChar char="§"/>
              <a:tabLst>
                <a:tab pos="355600" algn="l"/>
              </a:tabLst>
              <a:defRPr/>
            </a:pPr>
            <a:r>
              <a:rPr lang="es-MX" sz="1400" b="1" kern="0" dirty="0">
                <a:solidFill>
                  <a:prstClr val="white"/>
                </a:solidFill>
                <a:latin typeface="Times" pitchFamily="18" charset="0"/>
                <a:cs typeface="Arial" pitchFamily="34" charset="0"/>
              </a:rPr>
              <a:t>Establecimiento de la Meta de Compras a MIPYMES</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Expo-Compras de Gobierno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Creación de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5.0 y </a:t>
            </a:r>
            <a:r>
              <a:rPr lang="es-MX" sz="1400" b="1" i="1" kern="0" dirty="0" err="1">
                <a:solidFill>
                  <a:prstClr val="white"/>
                </a:solidFill>
                <a:latin typeface="Times" pitchFamily="18" charset="0"/>
                <a:cs typeface="Arial" pitchFamily="34" charset="0"/>
              </a:rPr>
              <a:t>CompraNet</a:t>
            </a:r>
            <a:r>
              <a:rPr lang="es-MX" sz="1400" b="1" i="1" kern="0" dirty="0">
                <a:solidFill>
                  <a:prstClr val="white"/>
                </a:solidFill>
                <a:latin typeface="Times" pitchFamily="18" charset="0"/>
                <a:cs typeface="Arial" pitchFamily="34" charset="0"/>
              </a:rPr>
              <a:t> </a:t>
            </a:r>
            <a:r>
              <a:rPr lang="es-MX" sz="1400" b="1" i="1" kern="0" dirty="0" err="1">
                <a:solidFill>
                  <a:prstClr val="white"/>
                </a:solidFill>
                <a:latin typeface="Times" pitchFamily="18" charset="0"/>
                <a:cs typeface="Arial" pitchFamily="34" charset="0"/>
              </a:rPr>
              <a:t>im</a:t>
            </a:r>
            <a:r>
              <a:rPr lang="es-MX" sz="1400" b="1" i="1" kern="0" dirty="0">
                <a:solidFill>
                  <a:prstClr val="white"/>
                </a:solidFill>
                <a:latin typeface="Times" pitchFamily="18" charset="0"/>
                <a:cs typeface="Arial" pitchFamily="34" charset="0"/>
              </a:rPr>
              <a:t> </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Portal Compras de Gobierno</a:t>
            </a:r>
          </a:p>
          <a:p>
            <a:pPr marL="355600" lvl="1" indent="-266700">
              <a:lnSpc>
                <a:spcPts val="1700"/>
              </a:lnSpc>
              <a:buSzPct val="100000"/>
              <a:buFont typeface="Wingdings" pitchFamily="2" charset="2"/>
              <a:buChar char="§"/>
              <a:defRPr/>
            </a:pPr>
            <a:r>
              <a:rPr lang="es-MX" sz="1400" b="1" kern="0" dirty="0">
                <a:solidFill>
                  <a:prstClr val="white"/>
                </a:solidFill>
                <a:latin typeface="Times" pitchFamily="18" charset="0"/>
                <a:cs typeface="Arial" pitchFamily="34" charset="0"/>
              </a:rPr>
              <a:t>Oferta de Financiamiento </a:t>
            </a:r>
          </a:p>
          <a:p>
            <a:pPr marL="623888" lvl="1" indent="-260350">
              <a:lnSpc>
                <a:spcPts val="1700"/>
              </a:lnSpc>
              <a:buSzPct val="100000"/>
              <a:buFont typeface="Wingdings" pitchFamily="2" charset="2"/>
              <a:buChar char="ü"/>
              <a:tabLst>
                <a:tab pos="355600" algn="l"/>
              </a:tabLst>
              <a:defRPr/>
            </a:pPr>
            <a:r>
              <a:rPr lang="es-MX" sz="1400" b="1" kern="0" dirty="0">
                <a:solidFill>
                  <a:srgbClr val="FFFF00"/>
                </a:solidFill>
                <a:latin typeface="Times" pitchFamily="18" charset="0"/>
                <a:cs typeface="Arial" pitchFamily="34" charset="0"/>
              </a:rPr>
              <a:t>Factoraje y capital de trabajo para el contrato</a:t>
            </a:r>
          </a:p>
          <a:p>
            <a:pPr marL="355600" lvl="1" indent="-266700">
              <a:buSzPct val="100000"/>
              <a:buFont typeface="Wingdings" pitchFamily="2" charset="2"/>
              <a:buChar char="§"/>
              <a:tabLst>
                <a:tab pos="355600" algn="l"/>
              </a:tabLst>
              <a:defRPr/>
            </a:pPr>
            <a:r>
              <a:rPr lang="es-MX" sz="1400" b="1" kern="0" dirty="0">
                <a:solidFill>
                  <a:sysClr val="window" lastClr="FFFFFF"/>
                </a:solidFill>
                <a:latin typeface="Times" pitchFamily="18" charset="0"/>
                <a:cs typeface="Arial" pitchFamily="34" charset="0"/>
              </a:rPr>
              <a:t>Automatización de seguimiento de compras a </a:t>
            </a:r>
            <a:r>
              <a:rPr lang="es-MX" sz="1400" b="1" kern="0" dirty="0">
                <a:solidFill>
                  <a:prstClr val="white"/>
                </a:solidFill>
                <a:latin typeface="Times" pitchFamily="18" charset="0"/>
                <a:cs typeface="Arial" pitchFamily="34" charset="0"/>
              </a:rPr>
              <a:t>MIPYMES</a:t>
            </a:r>
          </a:p>
        </p:txBody>
      </p:sp>
      <p:sp>
        <p:nvSpPr>
          <p:cNvPr id="15" name="14 Rectángulo"/>
          <p:cNvSpPr/>
          <p:nvPr/>
        </p:nvSpPr>
        <p:spPr>
          <a:xfrm>
            <a:off x="3128655" y="2340280"/>
            <a:ext cx="3996445" cy="416317"/>
          </a:xfrm>
          <a:prstGeom prst="rect">
            <a:avLst/>
          </a:prstGeom>
          <a:solidFill>
            <a:srgbClr val="DDDDDD">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0800000">
            <a:off x="7043709" y="2371155"/>
            <a:ext cx="918102" cy="205192"/>
          </a:xfrm>
          <a:prstGeom prst="right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data:image/jpeg;base64,/9j/4AAQSkZJRgABAQAAAQABAAD/2wCEAAkGBxQREhIUExAQFBUXExcaGBgWFhgTGRgbGR0WGRwXGxwfHyggGBwnHBoVIjEiJSkrLzouFx8zOTMsNygtMisBCgoKDg0OGxAQGyskICY3LzA3NDQsLywzNy0rKzcyLCsxNy43LDc3Mi4sLywsNyw2LSw3LywsMSs3LDc3LDc3Mv/AABEIAKMBNgMBIgACEQEDEQH/xAAcAAEAAgMBAQEAAAAAAAAAAAAAAgQDBQYHAQj/xABIEAACAQIDBAgFAgIFCAsAAAABAgADEQQSIQUTMVEGFCIyQVJxkQdhgaGxI9FCchUzYoLBJEOSorLD4fAWFyUmNFNzdLPC0v/EABoBAQACAwEAAAAAAAAAAAAAAAABAwIEBQb/xAAsEQEAAQMCBAUCBwAAAAAAAAAAAQIDEQQSITFBUWFxgZHBBbETFDIzUqHw/9oADAMBAAIRAxEAPwD2ujSGVeyOA8BJ7pfKPYRR7q+g/EnAhul8o9hG6Xyj2EnECG6Xyj2EbpfKPYScQIbpfKPYRul8o9hJxAhul8o9hG6Xyj2EnECG6Xyj2EbpfKPYScQIbpfKPYRul8o9hJxAhul8o9hG6Xyj2EnECG6Xyj2EbpfKPYScQIbpfKPYRul8o9hJxAhul8o9hG6Xyj2EnECG6Xyj2EbpfKPYScQIbpfKPYRul8o9hJxAhul8o9hG6Xyj2EnECG6Xyj2EbpfKPYScQIbpfKPYRul8o9hJxAhul8o9hG6Xyj2EnECG6Xyj2EbpfKPYScQIbpfKPYRul8o9hJxAp46mAo0HHkPnEnj+6PX94gZqPdX0H4k5Cj3V9B+JOAiIgIiICIiAiIgIiICIiAiIgIiICIiAiIgIiY8RXVAWdlVRxLEKB9TAyROdxnTbBUu9iL/NUqOP9JVI+8hhenmAqGwxSD+dWpj3YAfeF/5W/jOyrHlLpYmPD11dQyMrKeBUhgfQiZIUEREBERAREQEREBERArY/uj1/eIx/dHr+8QM1Hur6D8SchR7q+g/EnAREQEREBE+MbamcRtT4p4Gi5RTWrWNiaSgr9GZgG9RcQO4icz0Z6c4THNkpuyVLX3dQZWP8upDfQzpoCIiAiIgIiICIiAiIgJ8M+yntfHrh6NSs97IpNhxPJR8ybD6wmImZxDU9LOk6YNbAB6zd1b6C97M3IaH1seRI8lxu08Ti3WpUZqlwbEO1NKdu9wOVANNT4EcbzqKGxa2PNWsUDujVUJNbIrVCqhxYJfKoYoCG/wA2PG5nI4PEGtmwzBaYc/pqBkC1lvlBvqc2qEsSbleUwl6X6dat24nbiao5z28ljaG0Uq7pKeJqoaSFRUct+pcltXWzBRewuvAeF5VxFaqhVcRQSuGtlJHacX03dZNW9246iZdudFcRg6VOrW3YDsFVQxLXILWItpoD4zY7MxB2XTzVhnqvlanhiRamNDvn0O7qW0W2utzfgDo77cW4mzO7tHXPXExy8VvGVK2EZF2fW7WGpWr0L53LFjUcsLAVgpbKSuoy+E7Xov08w+KpFqjrRqLbOhP+snmB955DtDDtQaniaFWoyOxKVb2dXGrJU5VBfXwINxoZt8BhkxjpiUy0mRv8sVbKoWzN1hR4KwUgr5vWTEudq9HRVazPP+XXPWJ859p4PUMT05wicGqP/Kh/xtKJ+JGGB1p4i3PKv/6nm5a6q1jZhcEi15UrTN5mYmJxL3DYfSPD4y+5qXYC5VgVYDnY8R8xNtPKPhZst3xBr6hKalb+ZmFsvzsNT9J6vICIiAiIgIiIFbH90ev7xGP7o9f3iBmo91fQfiTkKPdX0H4k4CIiAiIgcD8ZdqtRwS0kJBr1MrEeQAsw+pyj0Jj4c9D8MuCo1atClVqVkDk1ED2Daqqg3AAFvU3lf424FnwlGqBcUq3a+QcZb/6QUf3pvPhptWnX2fh1VgWpU1put9VKDKLjkQAQfnA1G0/hkjYtMRhqwwqqVbKqZrOpvddQFB004cZtOnHTils0KuXe13F1pg5QF4Z3OthcEAWubHkSKnSH4iJhcYmGSia98oY03GZXY2CAHRjwvqOM5LbhC9JKZxH9XvKJTNwtuwE+m+HveBs6fxPxNB067s56VN+BAdGtzAcWe3iLjjOq6XdLBhMGmKoqldXZAvaKgq4JDXAPKa34xNT/AKOYPbOatPd8819bf3M95xm0Qw6OYbPfXE3W/lzVSPpygbrFfFDEmmK1HZzGioXeVWz5A+mZQQLABja5P0Eyp8Ua1dF6ps2tVqhb1QM1RE5WKLdr28cv1lvZI/7t1P8A2WJ/3srfAw/5Niv/AFx/sL/z9YG56AdOf6SNSm9HdVEUNo2ZWUm1xcXBBtp8/bRv8VHTEYmi2EzmnUqU6S0yxao61Mig6G1xc6A62ABlD4Tt/wBp4/5ir/8AMJQ6EtTG3q+8tff4sU7+fO/3y5x9YHU7G+JFQ4pMNjcG2FZyApJYWLaLmDAHKTpmHj9bX/iD0zqbNfDKlKm61c5Yte4ClBpY66MfaaD44lSMGFtv875bccvZH+3lt6H5yp8d+9gueSt/uoHQ9GOnlbG4nJ1M0sMVqOKrFh2E/ivbK2pUEA6X46TXf9ZuIxD1OobPNelT1LnMSRr2rKOze2g1OnDwG62h00pYajajTzCnSFtMqAKvADifTSef4Tau0NpF92yombVadPS+nEDjYEdppI7fo18TaWIR97SenVX+FTvAw5gm1vC4PMcfCttzpKcU9CiKYWma6uQTcsKQarY8ABdRpOI+HuxziMfVpGplK06hZrZr5XRT4+JM9E2xsmngnwhVFqbysaTNV7RXeKwUra2XXQnkSJEr9P8AuR6/Zs+gqijs/C5z2qvbJ5tWJf8AB+04npP0QqnaY3VJjSq1EqFhZVTM36gubC9wzAce1Ol6c7aXBNgKYVMudi3ZByU1UUiVvwIWobfIGb6ng1xXVa1S28oOx04Z8rU2H8t+0PQTHDbtX7liqb8cq8/73c98R8ZVR8MKFBalS5CMbOabvopCHTMQr2ZtBYznT8PrsFxO06KYmrqKZs7MT8y4Z/oPDxnQ7H2hvduYxc2i0FQDmUym/qC9T3M023KmzGx1TejaBxO+UWXzqQECDlotvpEtrT3LtqItUZjhuzEZnjxjnyiHP4PZD4fF1Nn4lkFOsurEgILBmp11J4EMCLfMrPRsbsmhhMJSo56FOnwrAqAa4KFGtrfMSwN9eFprdrrhsZj8C9RKoqFbJQdcjkAl95UF7qihWsDqSR4A3574sLUrY+kgHZSipU+ALMSx+y+0IuXKtTXRFc7eGZ7ZjhlsOj2NShszF4fEWc0cRWoopGpPEEcrMWa/h7TWdGeilTGsGN0og6vbvf2U5n58B9pv+i3R9MZVxNespFsQ4an4FxYtmPiBcC3ynoiIFAAAAAsABYAchMnL1NW67VVjGWDZ+BShTWnTUKiiwA/J5n5yzEQoIiICIiAiIgVsf3R6/vEY/uj1/eIGaj3V9B+JOQo91fQfiTgIiICIiBixWGWqjI6qyMCGUi4IOhBnmm0PhAucth8Y9JT/AAsu8I+QYMpI9bz1CIHD9EPhvRwNQVnqGvVHdJXIqHmFue18yZs+mXQyjtJVzk06qAhKigE2P8LD+Jfl7EXM6WIHmeH+FLO6HF7Qq4hE4JZgbeXMztlHO1p1PSvoouNwqYZXFFEZSuVcwAUFQoFxpY/adHEDn8L0ZCbObA70kGjUp7zLY/qZtct/DNwv4TD0H6J/0bTqoKxq53DXK5LWAFuJvOmiByHRToOMDiq2IGINTehxlyZbZnD8bm/C0812LsFcdtXH0Wd6Z3uKdHTirrW0Pz4n/hPda9ZUUsxAA8Z55Q2DTOKq1cJSqK9QvnYuxB3jZmJubKCfAQNTQ6M08LiRXr4tsdVQgrmBChl7pdizFsp1AFtZl230dxO13Ri5AXMASLIL24e3hed1s3ozTSzVLVG5fwj6eP1m9AtwkjlcH0Go5CtcmrdbEdxdRbw1PvNFgfhhUoO4o7UxFKk/eVFysRyJDZSbeOWekRIHGdF/h+mAxTV6WIdlKMm7ZQbKxU96+pBUeHOdDt7CbylcIHemy1UUnLd6ZzKt7G17W4eM2U+GE0zicvDOnW2GxlWhWK5ENABVuTZgW3gNwLMGspHJVPjN90Q6aVEwzU0oivWpWOXOVZ6YAF1spzMoCgjkAddZ0XTDZdRFNShTpGmczOBQp1HpubHfqCp3gNgGXjbUcLTzPGdIMYpAOKqDgVNMqikeBUoAGWYcpel01FGrsRbppjEeM/EfPivYbBYqniDjHengyarVM1ZrHtkkqKffcWJFrCdNj+nyZGrUMNRq1aZVWqOu7IDaCoq6tkzdmxYEZl5zg8RVp4kl2K0q57xOlOoed/8ANN8j2f5ZXplqD9tGsQVZTpnRtCAeB01BF9QD4RlvV6Gi9ibn6o6cuHbx9/RcwPSOuuNGNqMHcE3zcCCCu7UDgLHS3DifG/Q7Y6Tf0hVwQbDrTAO/qEHOxSmalkvlFwQt7c2E4PEpYkZswHA8LjwPyvobT1b4d9EnVutV0K9lFpU2FmyrazMPC5Aa3PXSIUa+3Ys0xdmOMRiPj75df0fwvVMIDVIVrPVrHiAzlqj6+IBJH0lPo506wmOqmlRapnClhnQqGAtcj3GhsZu9p4qjTpsa700pkWY1GCqQdLG/PlOf6H7B2chOIwIRr3TMrs4XhdRc6eH2mbylVU1TNU9XVxKFfbeGRir4rDqwNiGqopB5EE6TDjukmEoMFq4zDU2IBs1RFNjwNr8PnDFtYlHGbYw9FFqVcRRRG7rM6qrX4ZST2vpJ7N2pRxKlqFalVUGxKMHAPI24GBbiIgIiIFbH90ev7xGP7o9f3iBmo91fQfiTkKPdX0H4k4CIiAiIgIiICIiAiIgJXxmLWmtz9B4mTr1svhcngOcwUMH2s9TtN4ch6QNcuBfEMGqkqngo4/8AD14zc0KCoMqqAOQ/51mSICIiAiIgIiICc1t7oVhsVclTTYm5KaAnmV4X5kWJ8TOliFlu7Xbq3UTiXk+J+FFYE7vFUmHhmRkP1sTJ4P4W1xo+Mpqp4hFZwfoSBf52nqsSNsOhP1nVzGJqj2hy/R7oJhcIwcIatUcHqWNv5VACr62v8508+z4TJc+7dru1bq5zLwn4q4Q0a1IVsS+IrsHdieylNCbIlNOCg2a5v/DPTvhtsfquAoqRZ6g3j+r2IH0XKPpPNcSF2ltUs5XdmrqWIAFKl8+ABC/609eqbXpNhKlei6tTWnUIYcOwG4fUSMr9Ro67M0xV1x6Z6S/PG1WOKxtUrxrYpsv99yB+RLPTDo4dnV1otVWqxpq5IUrbMWFtSb93j85sOhGBWpj8KLXtVDH+6C3+Es/EustTaOIJscmROPlUE/cmNzZp+k3arv4UTGcZ698NZiejDrs6njnrizNkp0yCTbM40a+g0ZrAc51HwNVus4og9ncrccyW7P4b3kviAoo7M2XhzxKhz6qgv96pm3+CGFAo4qpbvVVW/wDKt/8A7ScqK9DXTZ/GmYxnH94emREQ0iIiBWx/dHr+8Rj+6PX94gZqPdX0H4k5Cj3V9B+JOAiIgIiICIiAiIgJ8M+xAglOxvxPP/CTiICIiAiIgIiICIiAiIgIiICYsXRzo63IzKwuOIuLXEyxA4HZHwvoU2BrVGr24LbIunMXJPvO4XDIE3eRclrZbDLblbhaZojC69qLt6c3KplUo7NooQyUKSsOBVFUj6gT5V2VQYktQosTqSUUk+ptrLkQr3Vd1fEYClUtnpU3twzKrW9LjTwksNhUpi1NEQXvZVCi/OwmaIRmcYIiIQREQK2P7o9f3iMf3R6/vEDNR7q+g/EnIUe6voPxJwEREBERAREQKuN2hTommKjhd5UFNL37TtchdPQ8Zgo7aouEKVM4eq1JcoJ7ahiw4aAZW14e4mLpBsUYtVU1GTKWIKgEhijorDkVLZh8xNUOhVMbsCoQqNe2UEgBqT9lr3Rr0xdhxBPjYgOho45HaogYFqZAb5XGYa+Ok+4TGpVF1a4zOvI3RiraHkQZzNPoOFTIuIIupUkUlF1NMUjfXViACW53lvD9E1SslXek5XL2Ki989VwFbiq/qsCPGw4a3DdPj0FQUi4z5C9v7IKqSTwGrL7ydTForqhYBmVmUcwmUMb8NM6+85rH9C0qvVY1SM5JtkHE1KdWzEEF1ulgNLA8dJdxnRpKlOjTL2WlQNK2W4Kk0T4k/wDlAWue8YGz/pKnvd1m7W7DnTshSSoJbgLkHT5Syay+ZfcTm26HU7HKyg9nLemrKMtSpUClf4l7YW39heUwVOgtJqZQuT/aKKT/AOHOHX2vnHIwOrFVeGYa/OVcTtOmgckmyKGJClgcxKgAgWZrg6DXhznP1ehKFlIrMqqaxCqqrbe7wHKR3bCofYcNb5KvREMBeqgIVFAFFRT7O+1NO9ibVW+qg/KB04ccLi/KYsRi0RC7MAo4njbUDw+ZE0+yejKYervVck5HU3AzMGFADM3E23Wn85mLZfRRKGHqYdahIdlOaxzdnLbNdiGbsi5FvSBvqmKRbZnQXYKLkC5N7D10PtMOL2lTplQSSWvYKCx7Nr8P5hNGOh1MMXDDMai1NaasCy1K76jxuKxW/wDZEx4ToUlNcoqnvMb5dTfJ3rsbns8Ra9+EDqd6vmXjbj48vWDVXXtLpx1Gk4XCdCmqGoK1lUVs1O4BLC1QEMEYcAwytfNe95s/+hqBi6uMxcMc1JXViGxDXdbjNpXI/uKYHR4fFK40J4sLEFT2SVJsdbXB18eMh15N41PMMyorEeADEga8OIOk0uF6LCniKdffMchqELlAH6hqk63vb9T/AFRKeK6DJU3l6p7dTPYoPPWez2ILj9VgNR3V5QOkxe1aNJ1SpUCsyO4BvqqC7G/DQazJhMdTqolRHBR1DKeF1PA2Os1G1+jCYk0szsu7QKLDiLrmFyeDIGQ/JzKDdBaZN96Teju9VvYWYdntWAseBB+kDqt+vmX3HjwmLrybxqeYZlQMRyBJUa8OIOk5zafQtayVaYqimlSoW7NJcwuHGUte5UZuyNLZQNRpD9C1zO2+uS5YZqauLl6rkVNf1f61gL2tlXlA6u8+yvs/CijTp0wWIRFUE6khQBc/OWICIiAiIgIiIFbH90ev7xGP7o9f3iBmo91fQfiTkKPdX0H4k4CIiAiIgIiICIiAiJqtq4tkqIATlFOtUYAC77sJZNQbA5vDXQawKG2MfiRihSoAsBSR2WyWsWqBiWY3GijLa+vHSU6GI2kaRZqbBwrWUbrMxLqFu1suiFj3dbcLzavtg0UV6oV81Nqn6I0WmgUsxLN2wM693U30Eg/SdFJvRrgdqxtTsbCqwt276ijUte3AXteBVxXXDRw1TdMa60HzqpRbVGFMeN183geEy7Eq41ntXWynDKb2QBavZuNCS3ibjTS1uBOWv0ppors1KsMl8w/TuCGdcg7fabsOdL6CVa/Ss03O8p9jPVKlbkmnSp1HbTzhlQW4WqDkYFHDJi6WHQU6GJFfKorM7rXzuEqapnqFQpqWuQF7LjQW7NnEttA5j2gM4Nqa0yQq1UBAzHtXplzr5ffa4Tb4dmBo1qYCK13Wxuz1UsUF2H9WSDaxB8NL16/SYIrE0qjkKxuMqqSqu+XViQcqk3tb8QKb1NoZqYsbM1XO1qQCLmdU04k5cjXv48OVbDYnaQWmN1UNsMMxfdEmrpewBHaHatc2Ol7eO0xXSTvhKVRcjMGZ0unZVyQpDWZgygWvz9Z8q9LaalhucQ5WoUsiByzDe3AAa4/qnNiBcZSLgwKNZscpdqVNzmK6sKeZmFOmFzjMFRM2cMV10FoxlbaYD5FXV9OwhKrnrjQZu12RQOvmP021PpErNlFGsWLlVH6YzkGqCR29AN0/eseGklg9uK9VaNiXO81AAUZGZbEZiQbKfW3hA11XrlTD7RRlfPkqDDlctMklWsF1uCDl7TNrcHTUCrU2diqTIgV6y3LBwxK085cOt3qFzamVAOvE2tL/AP0qAcjc1mUrTNMIgd2Db0lyAx7NkFhodeEubR2+tF2Q0qzZRclclu6721cG4VGPDw5wOcwmDxpGHz03IpqqjMVU2D4MksFbW2WtY8bLrx1uLi9o/wCT/pVCS/65YUQq60wQoBuy2LkHMD2dbzYHpTT7R3WIyh2XNkAU5BVZmBJFwBSfhrqNNZkxHSRKbKj06odlzZb02IvmyqbPYFspsTp8+MDP0cqV2oKcSpWrdgb5RcAmzWXRbi2nEfObSc/gtvb21NlqU3apUp5lCEIQ1YKNS12y0yb2K3m02PiGqUKTtYs1NSSNATbUiBciIgIiICIiAiIgIiIFbH90ev7xGP7o9f3iBmo91fQfiTkKPdX0H4k4CIiAiIgIiICIiAmCthVZkc3DJexBtoeIPMGw0+QmeIFNdlUBwoUR2s3cXvD+Lhx+cYvZtOojIUUBlK3AFwCGGmnJ3/0jzlyIFQ7Nolcho0sunZyLbQkjS1uJPuZkbB0zoaaWuT3RxYEE/UEg+szxAr0MDTp2KU6akLlGVQtlJzZdPC9zbnBwVMixppbX+EeIIP2JHoTLEQKo2bSFyKNK5AB7C6gCwB01009JVp7Coh6rMgfeEEqyJl0JN7BRmOp7TXPzm0iBWqbPpMCGpUyDxBUEcS3LmWPqTPqYGmrZxSphrWzBQDYkki/G1yfeWIgUzsujr+hR1YMewurC/a4cdTr8zM1TCo1yyIb8bgG+hX8Ej0JmaIFZcBSBLClTBJuTlFybEXJtqbEj6mY12RQHDD0e6V7i8De68OBzNp8zLsQKY2ZSFstNEIUqrIqqyg3JCm2mpJ+sz4bDrTRUUWVVCgcbAaCZYgIiICIiAiIgIiICIiBWx/dHr+8Rj+6PX94gVUxDWGvgPAT71luf2ERAdZbn9hHWW5/YREB1luf2EdZbn9hEQHWW5/YR1luf2ERAdZbn9hHWW5/YREB1luf2EdZbn9hEQHWW5/YR1luf2ERAdZbn9hHWW5/YREB1luf2EdZbn9hEQHWW5/YR1luf2ERAdZbn9hHWW5/YREB1luf2EdZbn9hEQHWW5/YR1luf2ERAdZbn9hHWW5/YREB1luf2EdZbn9hEQHWW5/YR1luf2ERAdZbn9hHWW5/YREB1luf2EdZbn9hEQHWW5/YR1luf2ERAx4muxGp8eQ+cRED/2Q=="/>
          <p:cNvSpPr>
            <a:spLocks noChangeAspect="1" noChangeArrowheads="1"/>
          </p:cNvSpPr>
          <p:nvPr/>
        </p:nvSpPr>
        <p:spPr bwMode="auto">
          <a:xfrm>
            <a:off x="1373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33" t="11124" r="6958" b="9110"/>
          <a:stretch/>
        </p:blipFill>
        <p:spPr bwMode="auto">
          <a:xfrm>
            <a:off x="1481092" y="3338860"/>
            <a:ext cx="1453958" cy="73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331" y="3440203"/>
            <a:ext cx="1500188"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091" y="4997004"/>
            <a:ext cx="1369098" cy="57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Flecha abajo"/>
          <p:cNvSpPr/>
          <p:nvPr/>
        </p:nvSpPr>
        <p:spPr>
          <a:xfrm rot="10800000">
            <a:off x="2075156" y="4145051"/>
            <a:ext cx="161898" cy="801439"/>
          </a:xfrm>
          <a:prstGeom prst="downArrow">
            <a:avLst/>
          </a:prstGeom>
          <a:solidFill>
            <a:schemeClr val="accent1">
              <a:lumMod val="2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derecha"/>
          <p:cNvSpPr/>
          <p:nvPr/>
        </p:nvSpPr>
        <p:spPr>
          <a:xfrm rot="19904971" flipV="1">
            <a:off x="2794345" y="4324816"/>
            <a:ext cx="1322364" cy="129077"/>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rot="19943033">
            <a:off x="3131916" y="4251950"/>
            <a:ext cx="1322893" cy="861774"/>
          </a:xfrm>
          <a:prstGeom prst="rect">
            <a:avLst/>
          </a:prstGeom>
          <a:noFill/>
        </p:spPr>
        <p:txBody>
          <a:bodyPr wrap="square" rtlCol="0">
            <a:spAutoFit/>
          </a:bodyPr>
          <a:lstStyle/>
          <a:p>
            <a:r>
              <a:rPr lang="es-MX" sz="1000" dirty="0"/>
              <a:t>Complemento con la información de compras no obligadas a registrarse en </a:t>
            </a:r>
            <a:r>
              <a:rPr lang="es-MX" sz="1000" dirty="0" err="1"/>
              <a:t>CompraNet</a:t>
            </a:r>
            <a:endParaRPr lang="es-MX" sz="1000" dirty="0"/>
          </a:p>
        </p:txBody>
      </p:sp>
      <p:sp>
        <p:nvSpPr>
          <p:cNvPr id="30" name="29 CuadroTexto"/>
          <p:cNvSpPr txBox="1"/>
          <p:nvPr/>
        </p:nvSpPr>
        <p:spPr>
          <a:xfrm>
            <a:off x="1103811" y="3930828"/>
            <a:ext cx="926285" cy="1015663"/>
          </a:xfrm>
          <a:prstGeom prst="rect">
            <a:avLst/>
          </a:prstGeom>
          <a:noFill/>
        </p:spPr>
        <p:txBody>
          <a:bodyPr wrap="square" rtlCol="0">
            <a:spAutoFit/>
          </a:bodyPr>
          <a:lstStyle/>
          <a:p>
            <a:r>
              <a:rPr lang="es-MX" sz="1000" dirty="0"/>
              <a:t>Reporte  de información  obligatoria conforme a la normatividad vigente</a:t>
            </a:r>
          </a:p>
        </p:txBody>
      </p:sp>
      <p:sp>
        <p:nvSpPr>
          <p:cNvPr id="32" name="31 Flecha abajo"/>
          <p:cNvSpPr/>
          <p:nvPr/>
        </p:nvSpPr>
        <p:spPr>
          <a:xfrm rot="16200000">
            <a:off x="3191986" y="3472355"/>
            <a:ext cx="207955" cy="421468"/>
          </a:xfrm>
          <a:prstGeom prst="downArrow">
            <a:avLst/>
          </a:prstGeom>
          <a:solidFill>
            <a:schemeClr val="accent1">
              <a:lumMod val="2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32 Flecha abajo"/>
          <p:cNvSpPr/>
          <p:nvPr/>
        </p:nvSpPr>
        <p:spPr>
          <a:xfrm rot="16200000">
            <a:off x="5341647" y="3448127"/>
            <a:ext cx="207955" cy="421468"/>
          </a:xfrm>
          <a:prstGeom prst="downArrow">
            <a:avLst/>
          </a:prstGeom>
          <a:solidFill>
            <a:schemeClr val="accent1">
              <a:lumMod val="2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53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4949" y="3152413"/>
            <a:ext cx="2046765" cy="110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34 CuadroTexto"/>
          <p:cNvSpPr txBox="1"/>
          <p:nvPr/>
        </p:nvSpPr>
        <p:spPr>
          <a:xfrm>
            <a:off x="5774950" y="4345713"/>
            <a:ext cx="2061407" cy="553998"/>
          </a:xfrm>
          <a:prstGeom prst="rect">
            <a:avLst/>
          </a:prstGeom>
          <a:noFill/>
        </p:spPr>
        <p:txBody>
          <a:bodyPr wrap="square" rtlCol="0">
            <a:spAutoFit/>
          </a:bodyPr>
          <a:lstStyle/>
          <a:p>
            <a:r>
              <a:rPr lang="es-MX" sz="1000" dirty="0"/>
              <a:t>Publicación del avance de compras a MIPYMES en el Portal Compras de Gobierno</a:t>
            </a:r>
          </a:p>
        </p:txBody>
      </p:sp>
    </p:spTree>
    <p:extLst>
      <p:ext uri="{BB962C8B-B14F-4D97-AF65-F5344CB8AC3E}">
        <p14:creationId xmlns:p14="http://schemas.microsoft.com/office/powerpoint/2010/main" val="14406139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169 CuadroTexto"/>
          <p:cNvSpPr txBox="1"/>
          <p:nvPr/>
        </p:nvSpPr>
        <p:spPr>
          <a:xfrm>
            <a:off x="2088647" y="1190898"/>
            <a:ext cx="1217074" cy="523220"/>
          </a:xfrm>
          <a:prstGeom prst="rect">
            <a:avLst/>
          </a:prstGeom>
          <a:solidFill>
            <a:schemeClr val="bg1"/>
          </a:solidFill>
          <a:ln>
            <a:solidFill>
              <a:srgbClr val="C00000"/>
            </a:solidFill>
          </a:ln>
        </p:spPr>
        <p:txBody>
          <a:bodyPr wrap="square">
            <a:spAutoFit/>
          </a:bodyPr>
          <a:lstStyle/>
          <a:p>
            <a:pPr algn="ctr">
              <a:defRPr/>
            </a:pPr>
            <a:r>
              <a:rPr lang="es-MX" sz="1400" b="1" dirty="0">
                <a:latin typeface="+mj-lt"/>
                <a:cs typeface="Arial" pitchFamily="34" charset="0"/>
              </a:rPr>
              <a:t>Centros a Asesoría</a:t>
            </a:r>
          </a:p>
        </p:txBody>
      </p:sp>
      <p:sp>
        <p:nvSpPr>
          <p:cNvPr id="105" name="104 CuadroTexto"/>
          <p:cNvSpPr txBox="1"/>
          <p:nvPr/>
        </p:nvSpPr>
        <p:spPr>
          <a:xfrm>
            <a:off x="1151880" y="4048396"/>
            <a:ext cx="1304926" cy="738664"/>
          </a:xfrm>
          <a:prstGeom prst="rect">
            <a:avLst/>
          </a:prstGeom>
          <a:solidFill>
            <a:schemeClr val="bg1"/>
          </a:solidFill>
        </p:spPr>
        <p:txBody>
          <a:bodyPr>
            <a:spAutoFit/>
          </a:bodyPr>
          <a:lstStyle/>
          <a:p>
            <a:pPr algn="ctr">
              <a:defRPr/>
            </a:pPr>
            <a:r>
              <a:rPr lang="es-MX" sz="1400" b="1" dirty="0">
                <a:latin typeface="+mj-lt"/>
                <a:cs typeface="Arial" pitchFamily="34" charset="0"/>
              </a:rPr>
              <a:t>Liquidez y</a:t>
            </a:r>
          </a:p>
          <a:p>
            <a:pPr algn="ctr">
              <a:defRPr/>
            </a:pPr>
            <a:r>
              <a:rPr lang="es-MX" sz="1400" b="1" dirty="0">
                <a:latin typeface="+mj-lt"/>
                <a:cs typeface="Arial" pitchFamily="34" charset="0"/>
              </a:rPr>
              <a:t>Financiamiento</a:t>
            </a:r>
          </a:p>
        </p:txBody>
      </p:sp>
      <p:sp>
        <p:nvSpPr>
          <p:cNvPr id="104" name="103 CuadroTexto"/>
          <p:cNvSpPr txBox="1"/>
          <p:nvPr/>
        </p:nvSpPr>
        <p:spPr>
          <a:xfrm>
            <a:off x="1330473" y="5292996"/>
            <a:ext cx="1438275" cy="523220"/>
          </a:xfrm>
          <a:prstGeom prst="rect">
            <a:avLst/>
          </a:prstGeom>
          <a:solidFill>
            <a:schemeClr val="bg1"/>
          </a:solidFill>
        </p:spPr>
        <p:txBody>
          <a:bodyPr>
            <a:spAutoFit/>
          </a:bodyPr>
          <a:lstStyle/>
          <a:p>
            <a:pPr algn="ctr">
              <a:defRPr/>
            </a:pPr>
            <a:r>
              <a:rPr lang="es-MX" sz="1400" b="1" dirty="0">
                <a:latin typeface="+mj-lt"/>
                <a:cs typeface="Arial" pitchFamily="34" charset="0"/>
              </a:rPr>
              <a:t>Compras </a:t>
            </a:r>
          </a:p>
          <a:p>
            <a:pPr algn="ctr">
              <a:defRPr/>
            </a:pPr>
            <a:r>
              <a:rPr lang="es-MX" sz="1400" b="1" dirty="0">
                <a:latin typeface="+mj-lt"/>
                <a:cs typeface="Arial" pitchFamily="34" charset="0"/>
              </a:rPr>
              <a:t>Electrónicas</a:t>
            </a:r>
          </a:p>
        </p:txBody>
      </p:sp>
      <p:sp>
        <p:nvSpPr>
          <p:cNvPr id="102" name="101 CuadroTexto"/>
          <p:cNvSpPr txBox="1"/>
          <p:nvPr/>
        </p:nvSpPr>
        <p:spPr>
          <a:xfrm>
            <a:off x="2305595" y="6118496"/>
            <a:ext cx="1438275" cy="954107"/>
          </a:xfrm>
          <a:prstGeom prst="rect">
            <a:avLst/>
          </a:prstGeom>
          <a:solidFill>
            <a:schemeClr val="bg1"/>
          </a:solidFill>
        </p:spPr>
        <p:txBody>
          <a:bodyPr>
            <a:spAutoFit/>
          </a:bodyPr>
          <a:lstStyle/>
          <a:p>
            <a:pPr algn="ctr">
              <a:defRPr/>
            </a:pPr>
            <a:r>
              <a:rPr lang="es-MX" sz="1400" b="1" dirty="0">
                <a:latin typeface="+mj-lt"/>
                <a:cs typeface="Arial" pitchFamily="34" charset="0"/>
              </a:rPr>
              <a:t>Portal  Informativo </a:t>
            </a:r>
          </a:p>
          <a:p>
            <a:pPr algn="ctr">
              <a:defRPr/>
            </a:pPr>
            <a:r>
              <a:rPr lang="es-MX" sz="1400" b="1" dirty="0">
                <a:latin typeface="+mj-lt"/>
                <a:cs typeface="Arial" pitchFamily="34" charset="0"/>
              </a:rPr>
              <a:t>Compra de Gobierno</a:t>
            </a:r>
          </a:p>
        </p:txBody>
      </p:sp>
      <p:sp>
        <p:nvSpPr>
          <p:cNvPr id="100" name="99 CuadroTexto"/>
          <p:cNvSpPr txBox="1"/>
          <p:nvPr/>
        </p:nvSpPr>
        <p:spPr>
          <a:xfrm>
            <a:off x="5533379" y="6183586"/>
            <a:ext cx="1022151" cy="523220"/>
          </a:xfrm>
          <a:prstGeom prst="rect">
            <a:avLst/>
          </a:prstGeom>
          <a:solidFill>
            <a:schemeClr val="bg1"/>
          </a:solidFill>
        </p:spPr>
        <p:txBody>
          <a:bodyPr wrap="square">
            <a:spAutoFit/>
          </a:bodyPr>
          <a:lstStyle/>
          <a:p>
            <a:pPr algn="ctr">
              <a:defRPr/>
            </a:pPr>
            <a:r>
              <a:rPr lang="es-MX" sz="1400" b="1" dirty="0">
                <a:latin typeface="+mj-lt"/>
                <a:cs typeface="Arial" pitchFamily="34" charset="0"/>
              </a:rPr>
              <a:t>Expo Compras</a:t>
            </a:r>
          </a:p>
        </p:txBody>
      </p:sp>
      <p:sp>
        <p:nvSpPr>
          <p:cNvPr id="99" name="98 Elipse"/>
          <p:cNvSpPr/>
          <p:nvPr/>
        </p:nvSpPr>
        <p:spPr>
          <a:xfrm>
            <a:off x="2029370" y="32736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6" name="95 Elipse"/>
          <p:cNvSpPr/>
          <p:nvPr/>
        </p:nvSpPr>
        <p:spPr>
          <a:xfrm>
            <a:off x="3286670" y="52548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5" name="94 Elipse"/>
          <p:cNvSpPr/>
          <p:nvPr/>
        </p:nvSpPr>
        <p:spPr>
          <a:xfrm>
            <a:off x="2229395" y="45055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3" name="92 CuadroTexto"/>
          <p:cNvSpPr txBox="1"/>
          <p:nvPr/>
        </p:nvSpPr>
        <p:spPr>
          <a:xfrm>
            <a:off x="6837623" y="4476570"/>
            <a:ext cx="847725" cy="523220"/>
          </a:xfrm>
          <a:prstGeom prst="rect">
            <a:avLst/>
          </a:prstGeom>
          <a:solidFill>
            <a:schemeClr val="bg1"/>
          </a:solidFill>
        </p:spPr>
        <p:txBody>
          <a:bodyPr>
            <a:spAutoFit/>
          </a:bodyPr>
          <a:lstStyle/>
          <a:p>
            <a:pPr algn="ctr">
              <a:defRPr/>
            </a:pPr>
            <a:r>
              <a:rPr lang="es-MX" sz="1400" b="1" dirty="0">
                <a:latin typeface="+mj-lt"/>
                <a:cs typeface="Arial" pitchFamily="34" charset="0"/>
              </a:rPr>
              <a:t>Información</a:t>
            </a:r>
          </a:p>
        </p:txBody>
      </p:sp>
      <p:sp>
        <p:nvSpPr>
          <p:cNvPr id="89" name="88 CuadroTexto"/>
          <p:cNvSpPr txBox="1"/>
          <p:nvPr/>
        </p:nvSpPr>
        <p:spPr>
          <a:xfrm>
            <a:off x="6860926" y="2986361"/>
            <a:ext cx="847725" cy="523220"/>
          </a:xfrm>
          <a:prstGeom prst="rect">
            <a:avLst/>
          </a:prstGeom>
          <a:solidFill>
            <a:schemeClr val="bg1"/>
          </a:solidFill>
        </p:spPr>
        <p:txBody>
          <a:bodyPr>
            <a:spAutoFit/>
          </a:bodyPr>
          <a:lstStyle/>
          <a:p>
            <a:pPr algn="ctr">
              <a:defRPr/>
            </a:pPr>
            <a:r>
              <a:rPr lang="es-MX" sz="1400" b="1" dirty="0">
                <a:latin typeface="+mj-lt"/>
                <a:cs typeface="Arial" pitchFamily="34" charset="0"/>
              </a:rPr>
              <a:t>Capacitación</a:t>
            </a:r>
          </a:p>
        </p:txBody>
      </p:sp>
      <p:sp>
        <p:nvSpPr>
          <p:cNvPr id="91" name="90 CuadroTexto"/>
          <p:cNvSpPr txBox="1"/>
          <p:nvPr/>
        </p:nvSpPr>
        <p:spPr>
          <a:xfrm>
            <a:off x="6530612" y="1572551"/>
            <a:ext cx="847725" cy="738664"/>
          </a:xfrm>
          <a:prstGeom prst="rect">
            <a:avLst/>
          </a:prstGeom>
          <a:solidFill>
            <a:schemeClr val="bg1"/>
          </a:solidFill>
        </p:spPr>
        <p:txBody>
          <a:bodyPr>
            <a:spAutoFit/>
          </a:bodyPr>
          <a:lstStyle/>
          <a:p>
            <a:pPr algn="ctr">
              <a:defRPr/>
            </a:pPr>
            <a:r>
              <a:rPr lang="es-MX" sz="1400" b="1" dirty="0">
                <a:latin typeface="+mj-lt"/>
                <a:cs typeface="Arial" pitchFamily="34" charset="0"/>
              </a:rPr>
              <a:t>Cambios</a:t>
            </a:r>
          </a:p>
          <a:p>
            <a:pPr algn="ctr">
              <a:defRPr/>
            </a:pPr>
            <a:r>
              <a:rPr lang="es-MX" sz="1400" b="1" dirty="0">
                <a:solidFill>
                  <a:sysClr val="windowText" lastClr="000000"/>
                </a:solidFill>
                <a:latin typeface="+mj-lt"/>
                <a:cs typeface="Arial" pitchFamily="34" charset="0"/>
              </a:rPr>
              <a:t>Normativos</a:t>
            </a:r>
          </a:p>
        </p:txBody>
      </p:sp>
      <p:sp>
        <p:nvSpPr>
          <p:cNvPr id="88" name="87 Elipse"/>
          <p:cNvSpPr/>
          <p:nvPr/>
        </p:nvSpPr>
        <p:spPr>
          <a:xfrm>
            <a:off x="5991770" y="31974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4" name="83 Elipse"/>
          <p:cNvSpPr/>
          <p:nvPr/>
        </p:nvSpPr>
        <p:spPr>
          <a:xfrm>
            <a:off x="4486820" y="1127396"/>
            <a:ext cx="1228725" cy="10668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2238" name="AutoShape 24" descr="data:image/jpg;base64,/9j/4AAQSkZJRgABAQAAAQABAAD/2wCEAAkGBhISERQSEhIVExQTFhQXGBYXFx0fGhseGRwYHxUXFxwXGyYfGh4kHhYdIS8gIygpLCwsGR8xNTAqNSYrLCkBCQoKDgwOGg8PGjAkHyU0LC01KSovLCwxNDU1LzUtLzUsLCwxLCwpLDQpKi0sNDAsLCksLCwsKSwsLCksLCwsKf/AABEIAF0AfAMBIgACEQEDEQH/xAAcAAEAAgMBAQEAAAAAAAAAAAAABAUDBgcCAQj/xAA4EAACAQMCBAIIBQIHAQAAAAABAgMABBEFIQYSMUETUQcUImFxgZGxIzJCocEVUiREYoKS8PEW/8QAGQEBAAMBAQAAAAAAAAAAAAAAAAECAwQF/8QAJxEAAgEDAwMDBQAAAAAAAAAAAAECAxESIUFREzFhBCLwIzKxwdH/2gAMAwEAAhEDEQA/AO40pSgFKwW96js6qcmMgN7j5VnoBSlKAUpSgFKUoBSlKAUpSgFKUoBVNxbxCtlavM3UDCDzY9BVwa49xTqX9T1DwubFpa5aRu2F/Ofn0FbUYZy17IwrVMI6d2bd6KoZfVGmlzzTyvJv3B71ulaj6OdXNzFNJjlj8UrEvYIowoFbdVav3u5aj9isKV8ZgNztWKG7R8hWDY64NZmpmpWFr2MNyl1DHtnevckyr1IGfOliLnuleHlA6kDPSvryhRkkAe+hJ6pXwGsMl9Gp5S6g+WaC5npXjxlzjIyd8UMozy5GT270B7pXhpVBAJAJ6CvdAab6TeKfVbbw4z+NPlVx1A/U38fOucS2DxxRadFvc3RV5yOwP5Yz8BuauOIL5ZdTubmT2obBAFXsX6IP+WT8qkcIhbS3l1e73llz4YPU56Y+P2r0ILpw8/vY8yb6k3x+tzftFht7GGK2EiKRgYJGWY9Tj3mruvzWNZnmuGdSTJM2Fyc8vMduXPT5V33hazuIrZI7lw8i5BYdx2rCvRw1b1Z0enrqpolojWPSRfzSTW+nwNyNcHLsP7R/4axpwimkxy3iSuxSFgQx2JPQ/WmuyCPX7Rn2V4SoJ6Z9r/vzq79JURbTLgDsufoRVk7YxXZkNJuc33Ro+m+jyW6tDevO/rMgMib7DyBqDxFrct1plmxJ8VZnjbHUlRt+xFdP4Yu0OnQuCOUQjJ+A3+1cr0ofgWbdn1IkfD2a1hJybvszGpBRSUd1/DYuINYNxY6bLk8xuIQ2/cEBgfmKmeluZ3W3tYieeVmc48kFavq3+Hm9RO3JfxSxj/Q5BwKs+JuKYotZ55FaRIIjGAozhmG9FDVNeWHO8Wm+EX1jxaU0MXOcukfJ/uB5R/FUuiei9rqAXFzPJ40w5xg9M7jNa5b3/PpV7EuQI545VU9QrNv9Nq3Hi62mlsILq3uDGkMAJVTjm2XbbyxUNODsna7Ckpq8ley7GZoTHrdpHzEhLXHxwSM1m1Vj/XrUZOPAfaqjR7gnUtOZySz2K7nuTmrLWZwNdgP9lvIT9M1RrW3hmiftv5RrnGuqyf1Q3CE+HZPAjYO2WO/3rsMbggEdCARXAzxNE1vfRujtJdS86sBsOU+xk11/gbUvHsLd878gU/Fdj9qV4WivGg9PNOT176nIIAZrVR+q9vgGPuUL/LmvXpJ1lnufVh7MVriNVB2yBu1TLa38Dw42/wApqIDe5ZOUKfh7Jqy4T4Aknu3ubkDwlmk9lurEHb5V05Ri8nt8/ByYSksFv8/Jo3DDst1FKsTSiJldlUZOB8BXd+G+NILz2VDI+M8jggkDrjPX5VY2eh28Ls8caozgA4AGQKyjTogysEUMmcEAAjPXpXJWrRqbHdQoSpblDxzwf69GhRvDmiOUf+D9KruHdB1Iuy38oeExsnLnOc9zvUzXL4rdSMzlRbwCSNAcByefOfPoBiqxuNLs4VVjLLsxycHJOMbdsUip42RE3BSuyqb0f6lGrWsNwPVXJ77gHqMZq/1DgQiOxigI5bWVXYnqd8sfnUGfiyTD5XCSBznJyWCqeUeXc7V6/wDsbgF+RVJcs4yT7KoJMqdtj+F+9XfUZRdJcknjLgWS5vLe5iKjwynOD3CsCP22qbwvwm0Ut1NcBXeeTmHuXsKqtS4gljuyS5ETmEgdlIiLMPgcj6UHGE0qMCFAjUlsEgt7YC8uKrao4pbFsqak5bkuTgUm+uJPZ9WuYeR1HXPmPmBWuycA6pHG9pFOGtnyNz0B7YzVy/HFychUTPtSdTsgDnlO35vY/eskXFbyXA7rE0jLj9Q5JNj80qU6iKvpPsYtd4BmaG0a3lC3NoipzdiAP27/AFqLp/Al6fWbieUNdSxGNPJc7E5z5Ut+LrgO4wHMp5jyk4C+Gmy57jOTUm44kaJrEczFVjDSe/myBzH5ZqfqLT5yPpPX5wbDw7wqkFnHA6KzKhDHHUnOfvVHw3w9f2cRhTw2TndlJ8jjA6+6kXHUwDFxHsGYYJ/tJCnbrtVTq/pakglZBEsgySrZPTJA7e6qqFRtrvcs50rJ8GP0g2K21200ik216gSXH6XX8rj3jY/WsNtf+sILcaoQ6LmMgFQcdOcnYmunazo8V1C0Mq8yt+x7Ee+uNa96KLuBvwFM6k7cv5h8avSnGatJ2ZStCcHlFXRdjUJ5cKuqKLiEZ5ekZx1yScMfga3bhGF3VrmSbxWlAAwCFULn8oPYnv3rQOEvRHIzLJd5jUHPh/qPuPkK67BAqKFUBVUAADoAKzryivbFmnp4yfukrGG60uKRld41ZlzgkdM9axxaJAoAESgDpt7yfuanUrmuzrxXBAOhW+c+EmcEdPPrXpdFgBYiJcsSTt1JBBP0J+tTaUyZGK4Ikukwt+aNTuDuPIco/basS8P2w5cQp7OcbdM7mrClMnyMVwQU0SAZxEo5ixO3Uts31zX2DRYEbmWJVJJOQPPOfufrU2lMmMVwV0fD1soAEKDBLDbudiazNpUWCPDXBAB27Dp9Kl0pk+RiuCg03g+FA/iKJS8nPuNh1xj6mpUnCtoxJNvGSe+KtaVbOXJChFaWFKUqhcUpSgFKUoBSlKAUpSgFKUoBSlKAUpSgP//Z">
            <a:hlinkClick r:id="rId2"/>
          </p:cNvPr>
          <p:cNvSpPr>
            <a:spLocks noChangeAspect="1" noChangeArrowheads="1"/>
          </p:cNvSpPr>
          <p:nvPr/>
        </p:nvSpPr>
        <p:spPr bwMode="auto">
          <a:xfrm>
            <a:off x="1259681" y="-419100"/>
            <a:ext cx="885825" cy="885825"/>
          </a:xfrm>
          <a:prstGeom prst="rect">
            <a:avLst/>
          </a:prstGeom>
          <a:noFill/>
          <a:ln w="9525">
            <a:noFill/>
            <a:miter lim="800000"/>
            <a:headEnd/>
            <a:tailEnd/>
          </a:ln>
        </p:spPr>
        <p:txBody>
          <a:bodyPr/>
          <a:lstStyle/>
          <a:p>
            <a:endParaRPr lang="es-ES"/>
          </a:p>
        </p:txBody>
      </p:sp>
      <p:sp>
        <p:nvSpPr>
          <p:cNvPr id="52239" name="AutoShape 26" descr="data:image/jpg;base64,/9j/4AAQSkZJRgABAQAAAQABAAD/2wCEAAkGBhISERQSEhIVExQTFhQXGBYXFx0fGhseGRwYHxUXFxwXGyYfGh4kHhYdIS8gIygpLCwsGR8xNTAqNSYrLCkBCQoKDgwOGg8PGjAkHyU0LC01KSovLCwxNDU1LzUtLzUsLCwxLCwpLDQpKi0sNDAsLCksLCwsKSwsLCksLCwsKf/AABEIAF0AfAMBIgACEQEDEQH/xAAcAAEAAgMBAQEAAAAAAAAAAAAABAUDBgcCAQj/xAA4EAACAQMCBAIIBQIHAQAAAAABAgMABBEFIQYSMUETUQcUImFxgZGxIzJCocEVUiREYoKS8PEW/8QAGQEBAAMBAQAAAAAAAAAAAAAAAAECAwQF/8QAJxEAAgEDAwMDBQAAAAAAAAAAAAECAxESIUFREzFhBCLwIzKxwdH/2gAMAwEAAhEDEQA/AO40pSgFKwW96js6qcmMgN7j5VnoBSlKAUpSgFKUoBSlKAUpSgFKUoBVNxbxCtlavM3UDCDzY9BVwa49xTqX9T1DwubFpa5aRu2F/Ofn0FbUYZy17IwrVMI6d2bd6KoZfVGmlzzTyvJv3B71ulaj6OdXNzFNJjlj8UrEvYIowoFbdVav3u5aj9isKV8ZgNztWKG7R8hWDY64NZmpmpWFr2MNyl1DHtnevckyr1IGfOliLnuleHlA6kDPSvryhRkkAe+hJ6pXwGsMl9Gp5S6g+WaC5npXjxlzjIyd8UMozy5GT270B7pXhpVBAJAJ6CvdAab6TeKfVbbw4z+NPlVx1A/U38fOucS2DxxRadFvc3RV5yOwP5Yz8BuauOIL5ZdTubmT2obBAFXsX6IP+WT8qkcIhbS3l1e73llz4YPU56Y+P2r0ILpw8/vY8yb6k3x+tzftFht7GGK2EiKRgYJGWY9Tj3mruvzWNZnmuGdSTJM2Fyc8vMduXPT5V33hazuIrZI7lw8i5BYdx2rCvRw1b1Z0enrqpolojWPSRfzSTW+nwNyNcHLsP7R/4axpwimkxy3iSuxSFgQx2JPQ/WmuyCPX7Rn2V4SoJ6Z9r/vzq79JURbTLgDsufoRVk7YxXZkNJuc33Ro+m+jyW6tDevO/rMgMib7DyBqDxFrct1plmxJ8VZnjbHUlRt+xFdP4Yu0OnQuCOUQjJ+A3+1cr0ofgWbdn1IkfD2a1hJybvszGpBRSUd1/DYuINYNxY6bLk8xuIQ2/cEBgfmKmeluZ3W3tYieeVmc48kFavq3+Hm9RO3JfxSxj/Q5BwKs+JuKYotZ55FaRIIjGAozhmG9FDVNeWHO8Wm+EX1jxaU0MXOcukfJ/uB5R/FUuiei9rqAXFzPJ40w5xg9M7jNa5b3/PpV7EuQI545VU9QrNv9Nq3Hi62mlsILq3uDGkMAJVTjm2XbbyxUNODsna7Ckpq8ley7GZoTHrdpHzEhLXHxwSM1m1Vj/XrUZOPAfaqjR7gnUtOZySz2K7nuTmrLWZwNdgP9lvIT9M1RrW3hmiftv5RrnGuqyf1Q3CE+HZPAjYO2WO/3rsMbggEdCARXAzxNE1vfRujtJdS86sBsOU+xk11/gbUvHsLd878gU/Fdj9qV4WivGg9PNOT176nIIAZrVR+q9vgGPuUL/LmvXpJ1lnufVh7MVriNVB2yBu1TLa38Dw42/wApqIDe5ZOUKfh7Jqy4T4Aknu3ubkDwlmk9lurEHb5V05Ri8nt8/ByYSksFv8/Jo3DDst1FKsTSiJldlUZOB8BXd+G+NILz2VDI+M8jggkDrjPX5VY2eh28Ls8caozgA4AGQKyjTogysEUMmcEAAjPXpXJWrRqbHdQoSpblDxzwf69GhRvDmiOUf+D9KruHdB1Iuy38oeExsnLnOc9zvUzXL4rdSMzlRbwCSNAcByefOfPoBiqxuNLs4VVjLLsxycHJOMbdsUip42RE3BSuyqb0f6lGrWsNwPVXJ77gHqMZq/1DgQiOxigI5bWVXYnqd8sfnUGfiyTD5XCSBznJyWCqeUeXc7V6/wDsbgF+RVJcs4yT7KoJMqdtj+F+9XfUZRdJcknjLgWS5vLe5iKjwynOD3CsCP22qbwvwm0Ut1NcBXeeTmHuXsKqtS4gljuyS5ETmEgdlIiLMPgcj6UHGE0qMCFAjUlsEgt7YC8uKrao4pbFsqak5bkuTgUm+uJPZ9WuYeR1HXPmPmBWuycA6pHG9pFOGtnyNz0B7YzVy/HFychUTPtSdTsgDnlO35vY/eskXFbyXA7rE0jLj9Q5JNj80qU6iKvpPsYtd4BmaG0a3lC3NoipzdiAP27/AFqLp/Al6fWbieUNdSxGNPJc7E5z5Ut+LrgO4wHMp5jyk4C+Gmy57jOTUm44kaJrEczFVjDSe/myBzH5ZqfqLT5yPpPX5wbDw7wqkFnHA6KzKhDHHUnOfvVHw3w9f2cRhTw2TndlJ8jjA6+6kXHUwDFxHsGYYJ/tJCnbrtVTq/pakglZBEsgySrZPTJA7e6qqFRtrvcs50rJ8GP0g2K21200ik216gSXH6XX8rj3jY/WsNtf+sILcaoQ6LmMgFQcdOcnYmunazo8V1C0Mq8yt+x7Ee+uNa96KLuBvwFM6k7cv5h8avSnGatJ2ZStCcHlFXRdjUJ5cKuqKLiEZ5ekZx1yScMfga3bhGF3VrmSbxWlAAwCFULn8oPYnv3rQOEvRHIzLJd5jUHPh/qPuPkK67BAqKFUBVUAADoAKzryivbFmnp4yfukrGG60uKRld41ZlzgkdM9axxaJAoAESgDpt7yfuanUrmuzrxXBAOhW+c+EmcEdPPrXpdFgBYiJcsSTt1JBBP0J+tTaUyZGK4Ikukwt+aNTuDuPIco/basS8P2w5cQp7OcbdM7mrClMnyMVwQU0SAZxEo5ixO3Uts31zX2DRYEbmWJVJJOQPPOfufrU2lMmMVwV0fD1soAEKDBLDbudiazNpUWCPDXBAB27Dp9Kl0pk+RiuCg03g+FA/iKJS8nPuNh1xj6mpUnCtoxJNvGSe+KtaVbOXJChFaWFKUqhcUpSgFKUoBSlKAUpSgFKUoBSlKAUpSgP//Z">
            <a:hlinkClick r:id="rId2"/>
          </p:cNvPr>
          <p:cNvSpPr>
            <a:spLocks noChangeAspect="1" noChangeArrowheads="1"/>
          </p:cNvSpPr>
          <p:nvPr/>
        </p:nvSpPr>
        <p:spPr bwMode="auto">
          <a:xfrm>
            <a:off x="1259681" y="-419100"/>
            <a:ext cx="885825" cy="885825"/>
          </a:xfrm>
          <a:prstGeom prst="rect">
            <a:avLst/>
          </a:prstGeom>
          <a:noFill/>
          <a:ln w="9525">
            <a:noFill/>
            <a:miter lim="800000"/>
            <a:headEnd/>
            <a:tailEnd/>
          </a:ln>
        </p:spPr>
        <p:txBody>
          <a:bodyPr/>
          <a:lstStyle/>
          <a:p>
            <a:endParaRPr lang="es-ES"/>
          </a:p>
        </p:txBody>
      </p:sp>
      <p:sp>
        <p:nvSpPr>
          <p:cNvPr id="52240" name="AutoShape 30" descr="data:image/jpg;base64,/9j/4AAQSkZJRgABAQAAAQABAAD/2wCEAAkGBg4RERUQEg4UEBIPDxMQDxESGRAPEA8SHxwhHBcQHhIXJyceFxkjJRceHy8gIys1LCw4ISQxNTw2QTI3OCwBCQoKDgwOGg8PGi4kHiQpLyw1NTUuLikxKikqLS8sLjUpNSkwNSksLCk1MCssNSkpNSkpLCkyKSksKSwpKSwpLP/AABEIAGEAawMBIgACEQEDEQH/xAAcAAEAAgMBAQEAAAAAAAAAAAAABgcCBQgBAwT/xABBEAABAwIDAwYKCAUFAAAAAAABAAIDBBEFEiEGEzEHFCIyQXEXMzRUc3SSsbLSNVFSYXKBo7MVQ5OhwwgWQkSR/8QAGgEBAAMBAQEAAAAAAAAAAAAAAAIDBQEEBv/EACkRAQABAwICCgMAAAAAAAAAAAABAgMRBDEFEhQVITRRUnGBwdEyM6H/2gAMAwEAAhEDEQA/ALxREQYyPDQXHg0EnuUSHKlhv2pf6blKa3xb/Ru9y5zbwHcFGqcMvX6uvTzTyY7Vx+FHDftS+w5PCjhv2pf6blTqKHPLN61veEL0wLbGkrHmOEvLmsznM0sFrgcfzW9VT8kflUvqx+NqthWROW3o71V61FdW4iIuvWIiICIiAiIg+Nb4t/o3e5c5t4DuC6MrfFv9G73LnNvAdwUKmDxfej3+HqIirYSc8kflUvqx+NqthVPyR+VS+rH42q2FbTs+q4b3ePWRERSaIiIgIiICIiD41vi3+jd7lzm3gO4Loyt8W/0bvcuc28B3BQqYPF96Pf4eoiKthJzySeVS+rH42qanlCwvzoexN8qhPJL5VL6sfjaoTJxPeVPOIbNvV16fT0csR2zK6/CHhfnQ9ib5U8IeF+dD2JvlVJInNKPW13wj+/a9sO2yoKiQQxVAfI++VuWQXsLnUi3ALdqk+Tn6Rh7pf23K6wpUzmGvotRVft81Xi9REUntEREHxrfFv9G73LnNvAdwXRlb4t/o3e5c5t4DuChWweL70e/w9REVbCTjkl8ql9WPxtUJk4nvKm3JL5VL6sfjaoTJxPeVKdnuu93t+ssURFF4Ul5OfpGHul/bcrrCpTk5+kYe6X9tyutW0bPpuFfpn1+nqIik1RERBhOwFrgdAWkHusqr2Z2XwXEM4payok3IZvMzRHbNfL12C/VPBWpL1T+EqnP9PXGs/DTf5FzCq5Yt3fzjLYYFsrgtbLLDT1tQ99KcswLWsynMW8XMAOrTwW78ElH5xP8ApfKoBRbbV0DMWkE5L45o4YC4NIhzTvaXAW4ho0v9y2ex2L41T1FPJLLU1tHWUbaiZ72yyRQlzHOA3puGlpaAdQDm4cExCnoNjyQsLZzYeChkdJHLI8vj3ZD8lgLg30A10WqPJLRn/sTa6/yvlVW/70xkwHFhiMgtXCDm38ixjMnU6uXTLa1+291sK/afFqisrmwYhJDHFSy1QYSSGRNax5jZbqu6Vg7vTEJzpLM0xTNMYhYPgko/OJ/0vlXvgjo/OJ/0vlVbVO32JOoKKM1z4t9U1Ec9Te0uRrow0mQa2aJCTrc2FytxS7Q7QU9JWQ2qagsmjjoqoxSSOfGXvD5WOsc7S1ocDc2zA34JiEOg2PJCf4Hyd01LO2oZNK50eawdu8puCOwA9qlipLYnaLE6fFoKOorJahlTDG6WOYuLoXvh3uSz7lj2nonhftH1XauxGF9u1RajFEYgRERYIiIMJeqfwlUXyI7RUdI6p5xUMg3wpxFnNs5Ge4HtD/1XsRfT61F2cmGCggjD4gQQR19D2dqCkpIiYcYsOrWU7nfcOcyC/wDcKaYBt3IWUOFU8cczZsMDZnguMkMgjkzMsNARkGh+tWTS7HYfHvslJGOdgipFi4TAkkhwOh1cT+awwPYnDqJ5kpqRkT3Nyl4zudl+yC4nKPuCOudG1cf8GdDnbvf4o2Xd3GfJzctz5eOW+l1IsOiLa3FGuFizBqprh9REcYI/sri8HeEb/nPMIt7n3l+llz3vm3d8l768F+k7GYfvJZuas3lUx8dQ/pXlY+2dp14GwQURh1fBzCkpKinjdFU1096lznRyUnSja6RrhpoH3IdobC6xwvaKtpaGup4KpxiiqII45WEjK1z5A5zHf8A8MB0/JXm/YLCzAKU0Ue5bIZWs6XRedC4OvmaTbsKyg2FwxlO+kbRxiCUh0jOkS9w4OLyc1xbQ307EFI7FspxjGH7l+8zRRvqHXcTzl0bzKDftBNvyXRij9BsDhcEkc0VFHHJALRPGbM3iL3J1PSOp11UgRwREQEREBERAREQEREBERAREQEREH//Z">
            <a:hlinkClick r:id="rId3"/>
          </p:cNvPr>
          <p:cNvSpPr>
            <a:spLocks noChangeAspect="1" noChangeArrowheads="1"/>
          </p:cNvSpPr>
          <p:nvPr/>
        </p:nvSpPr>
        <p:spPr bwMode="auto">
          <a:xfrm>
            <a:off x="1259683" y="-441325"/>
            <a:ext cx="764381" cy="923925"/>
          </a:xfrm>
          <a:prstGeom prst="rect">
            <a:avLst/>
          </a:prstGeom>
          <a:noFill/>
          <a:ln w="9525">
            <a:noFill/>
            <a:miter lim="800000"/>
            <a:headEnd/>
            <a:tailEnd/>
          </a:ln>
        </p:spPr>
        <p:txBody>
          <a:bodyPr/>
          <a:lstStyle/>
          <a:p>
            <a:endParaRPr lang="es-ES"/>
          </a:p>
        </p:txBody>
      </p:sp>
      <p:sp>
        <p:nvSpPr>
          <p:cNvPr id="52242" name="AutoShape 40" descr="data:image/jpg;base64,/9j/4AAQSkZJRgABAQAAAQABAAD/2wCEAAkGBhQSERQNEhMQFRUWFhAUGBASFBYUFBgWFhYWGRQXExgXJyYgIxkvHBISITAsLycpMCwuFx4yNTUqQTIrLy0BCQoKDgwNFw8PGi0gHyQpKSwsKTU1KTQpKy4sKikwKjUqLCk1MDU1LTI1MSkxKSkqNTQxNSs0KSkqLDUpKTApKf/AABEIAFEAlgMBIgACEQEDEQH/xAAbAAEAAgMBAQAAAAAAAAAAAAAABAYBAgMFB//EADwQAAIBAgMDCQQJAwUAAAAAAAECAAMRBBIhBTFBBhMVIlFhYoGRMnGxshQWJDRCU4KS0SNSoQczcrPB/8QAGgEBAAIDAQAAAAAAAAAAAAAAAAEFAgMGBP/EACwRAAIBAgQEBgEFAAAAAAAAAAABAgMRBDFRoRUhUnEFEhQzQcFhIoHR8PH/2gAMAwEAAhEDEQA/APdJmLwYnFnWi8XnX6K9s+R7f3ZTb1nNVJ0AJ7gLybMi6MXi8ZTe1jfdbjMshGhBHcRaQSYvF5lqZGpBF91wRf3TLUyNCCCeBBHpFmDW8XmzUWGpVh3kETWALxeIgC8uWwT9nT9XzGU2XHYH3dP1fMZaeF+8+32iu8R9pd/pnoyJV2rTXTNf/iC3EDh3kTliarEkglaaAsSvtMRrYX4aHdKrtvlqygpQQICoHOaXV2GbThu7ZeVKsaa/UU0Kbm7IuVDaCOLhuOXXTXs19073nyKh/qBXpuedIrJ1TlcajvBGoPnPpWyNpLURayNmp1NVuLFeBU+42HnFOqp5CdNwzPVSISJtNZ88M3osAyki4BUkdoB1E0M3o1MrKxAIBByncbHcZxazOteRea9d6yc5hay+zY0yB38d6t/jSeRyUw5RauKKsxHUVQLsTcZrD9voZqvKqmt3p4dFci2YEW87AXkQ8pGFFaNMFCCS1QEEsTcnS2mpvLeeIpOaqOV2k9bX+LXKuNCqoOCjZNrS9vm9iVtvB5MbTcbnek3nmAb4A+c48svvH6E+LTniuUPOLRzJd6TK2fN7VrXFrcbD0nbH8pKdUNmw6ZipUOWBI0NiNOF5oqTpSjNKVrtP505m6EKsXBuN7Jr4O/KT/YwvuHyJJHKP75hven/YJ52G5SLzaUq1FauS2VibHTde4MiYzbbVK64hgOoVIQHgpva/bMp16bTaefl5aWzMYUaiaTWXm/e5a32i30z6KQDTNO9iONifTS0pu1aAStUpruDMAOwdk9qpywFzUWggqEWzlrm3ZuBt5yu1apZi7G5JJJ7zqZhjK0Kisnfm32WnMzwtGUHdq3JLu9TWIiV57hLjsI/Z09zfMZTpcdg/d0/V8xlp4X7z7faK7xH2l3+mRqu0P6AxFFywBLaDMHUNZybi5AAJ0/zPmvKvaCVch6/PDMa2e1ixFrpY2yCxA9w759BbZ5qI+FBqUGpVGaky6hk3i43FTfUaSvPTayrUwmArZHKuabqjDfoVOXLuOhvu1lvOMpp/2xRwqqEk5af7yKbsnYzYhKppMrVU63MfjdbEk0777WtbvEtX+nmM+y4jnm5tadakeuCArEm+m++g0njUtiK9RsTTTFIodubbDgsM1x1FNidLmx8peDs2zUsNTpq4qMtXEvUILDJbKXtYZ7liRbgR3xSj5VlzM6tW6fldy3U4hInqNZ88MSEdoeEesdIeEes5nh2I6d0dD6+hrsybEhdIeEesdIeEescOxHTuh6+hrsybEhdIeEesdIeEescOxHTuh6+hrsybEhdIeEesdIeEescOxHTuh6+hrsybEhdIeEesdIeEescOxHTuh6+hrsybEhdIeEesdIeEescOxHTuh6+hrsybLjsH7un6vmMoPSHhHrPXwPLFqaCmKSm19SxG8k9nfPfgMJVo1HKasrfj8HixuKp1aaUH8/yW3G7PWoUclg1NiysptqRYg9o3ad0rm0ti1nZ89Fall6ldHyVG10VlNxxJO7u7Jp9fG/JT95/iPr435KfvP8S1lTUsyqyaa5HTY2w8RTqI6rSpoRZy+Zq1v7VHsjXs8+ye/svY9PDh+bBu7Z3ZiSS3b8ZXPr435KfvP8R9fG/JT95/iTGHlSSIsrtvMuSb4lSwvLdma3NLuJ9s93dMzKxlcqBm+HoF3WmLAsQoLGwuTbU9k0M64RSXRVALFlADAEEk2AIbS1zxmRiTKWwqjVHogrmRczXWpuuo0XLmv1h+GRxgDzfOlkUXdVvmu5W2bKAD2jfbfPSK4nngv9ItUQ0xpTamUpnVRplFjT9+kho9XN9EHNtmcgLlQgM9gchI6vDdbdAMYjYrolOqcuWpktYm/XFxe4HDfa9uM6tsBxWGFLUw53X5wAm5FgSvcdd3fNiteo64O6sVyWHVspprYam1tBY9thfhOTYusWOM6oZHALBEU53zHrADU9VoByTZbMlSqpVlp2uwJ1vvyAgE2vc6Cwm1bZDrRXFHLka1tTfUsBvFt6NuJI0nek+Ip07K1kFPnCoIsUrEJdhxO4a3t3TGMp11ohHKmnakMoKMVuGqU721BId9eNyIBhthua74enqUFyWIHBdB3ksAB2kTzJNG2awZnDkM5RmZbKSV9nUcO7cZFq1CzFja5JJsABcm5sBANYiIIEREAREQBERAJGA9vyPxERgPb8j8REhkkczehWKMtRd6srC+uqm4+E0JmLySD0Om6nOJVGQFM+VQtlGfNn07TmMivibvzhVL3By2JU27QT/7ON4vBJ6Lbdq52qAhWZEp5lGoVbWAJufwi51JmjbWY85daZ51g7ArpmGaxWx0PXb1kG8XgEx9quafM9W2VULZesUVsyqT2A6xitqvUXmzlA/p3yrYtza5UzHjYX9ZDvF4BmJi8XggzExeLwDMTF4vAMxMXi8AzExeLwCTgPb8j8REYA9fyPxESGSSzMREkCIiAIiIAiIgCIiAIiIAiIgCIiAIiIBIwXteR+IiIkEn/9k=">
            <a:hlinkClick r:id="rId4"/>
          </p:cNvPr>
          <p:cNvSpPr>
            <a:spLocks noChangeAspect="1" noChangeArrowheads="1"/>
          </p:cNvSpPr>
          <p:nvPr/>
        </p:nvSpPr>
        <p:spPr bwMode="auto">
          <a:xfrm>
            <a:off x="1259681" y="-365125"/>
            <a:ext cx="1071563" cy="771525"/>
          </a:xfrm>
          <a:prstGeom prst="rect">
            <a:avLst/>
          </a:prstGeom>
          <a:noFill/>
          <a:ln w="9525">
            <a:noFill/>
            <a:miter lim="800000"/>
            <a:headEnd/>
            <a:tailEnd/>
          </a:ln>
        </p:spPr>
        <p:txBody>
          <a:bodyPr/>
          <a:lstStyle/>
          <a:p>
            <a:endParaRPr lang="es-ES"/>
          </a:p>
        </p:txBody>
      </p:sp>
      <p:sp>
        <p:nvSpPr>
          <p:cNvPr id="52244" name="AutoShape 45" descr="data:image/jpg;base64,/9j/4AAQSkZJRgABAQAAAQABAAD/2wCEAAkGBhQREBUUExQUFBQVGB4XGRgYGCEfFhsaFBcdGx0fHRodHDIgHSEjGhgaIi8gJSoqOCwsFh4xNTAqNScwLykBCQoKDgwNGg8PGi0kHyQsLiwwKSsyLCosNC0tLCosMCwsLCw1LCksNCk0LywpKS0sLCwsLywpKSwpNCktKSwpLP/AABEIAFkAdwMBIgACEQEDEQH/xAAcAAAABwEBAAAAAAAAAAAAAAAAAQMEBQYHAgj/xABHEAABAwIDBAUFDAgGAwAAAAABAgMRACEEEjEFBkFREyJhcYEHMpGh8BQVI0JSYnKCsdHS4SQzQ1NUY7PTF3OSorLBFpTC/8QAGgEAAgMBAQAAAAAAAAAAAAAAAAIBAwQFBv/EACURAAICAQMEAQUAAAAAAAAAAAABAhEDEjFRBCFhoRNBUnGBkf/aAAwDAQACEQMRAD8A13AY5tLSAZkITPUJ+KOIFd4jHII6pjT4iuJj5POst3I322njmFKQ9gWENENjpQqT1ZsZvAjU1LbR3k2iwnMvHbL7kpWpR4+aL8K0Pp5J6W1ZCdl9b2o1Ak3j5CuA+jS+GxTbk5Lxr1SNe8VlW3fKHtHAstYlxeFxDDiwmG23G1EFJVILieKQYMHUa1qOGeDjSXQ4oJUgLE5bBQm/V5VXLG4pPkn8lD3yxCG8W4VC1hMGAeiBEgEG5AGvGolq6QTIJExKbHkZUI8RV0x+ysA+4XHMRK1RJGIyiwgWSoDQcqJG5eBKQoLcKTofdC4Pcc1JTFU4y2ZUOiHP1o/HUtuk4lOJkzAQo6X4cBNTyNwMIdC8e59f4qe7K3RYwznSN9LmAI6zqlCD2KMVAw+G0G7a3+YrnHyedN/fBAXJPVN4yK0IkfFqUoUAMDtVkan/AGK4fVp4iCAQLG+ldUS1xz8AT9lAAyDkKGQchSLuJscsz2pVHqHKk/dC+Q/0r+7uoAdZByFCo7bGOW00FJyzxnShUWBgO5e1Nr7LbcbZ2c4tLigs9JhnSQQItljhUpjN7tqvIKHNitrSTmIVg3zJBmSc0zc+k863VzEFJAyLVIFwBA4Xk0yfxskSFpjgQmePz+yPEVufVJy1OCv9i019TBN8drbW2kyhl3Zq20NqzDosK6DZJSBeRABNq3nAMkbPbSUnMMOkFMXkNARGszaKde+J/cvegfip4TVOTNrSSVUGnsZ2WOtIwLpGYqgtR+zCQAIMDPJ4+JottbCxD2AQhCFoJF0gKkddRiNY014Duqwq34bDSHOhfhxJcQIRmU0lvpC4PhIAy8DCpIEVwd/mc0Bp4pk9cBGWErbQpUFeaAXm+EnMYBg1GSEskdNGbp8Cwz1p+l4H+6WAcYwqG3CpSk2lXnRwn29dTFVg+UBofsnpJASOoM0uKbJBLkABaDOYixB7oXbflZa6F4YdDhcQQgLhJbGdRSF5kqINwYHG1KsMtqNiTl3RfHMWhKgkrSFHQEgE+FK154xm10ONQpJKyZLirqVIkzJ9pqV3O2ptHFqLDGIcytkCTo2lQUZK4uAQAEmSZgWBizLijCGqMr8F2LpskpVNaVy9jcqht6torYYCmylKs4EqFoIP3Uz2Th8SMTC8QXGkDUgDOYgwkcAdSO6ufKHtVWHwqVJDRJdSj4VOZAzBV48Ne+qY7ox5k3BpOvJXU7acUqStsKVcmQBMdnfThnaziTIdaBFx1hF7cRVbVvU8lRBGzpAJIDYBECeI++muO3/dQlRT73qgCIbBJsDYdkxHMVc5R4OasOau+R+zUtqOlWEbUdVJST3kJNCkH8QXMAwsgAraQohIhIKkpNhwF9KFZXudeOxZE6CknMGhRlSEk8ykE2pROgrqmAFChQoAizuthMpT7mYylWcjo0wVRExHIkdxIpLaWGYRYYdDri8xCAkScykqUVE2SnMhBKjxSnUwKmar2PxjzbrnRqwwFp6RRSrzQYnx52Ch4unKX1JVLchsDuGgHrhDi82YiIYQc6liYhTygVqgq56JqUPk9whZdbLYl1JClgAETJBSAITCjIgV0NqP5SA5gwREZXOF5BB+rfvoxtbE65sHYSQFqPMHS+scNbVNS3smWRy3MqxvkZ2klzI2thxubLKykx85OUkHsE1qG4e5Cdm4YtlfSOuHM6uIBIEBKRqEpGnOSeMUsdsPx5+DzBQmXDGUpk+MlMd/baXO1WRMut2166fvq3LmyZFUvQtuqsJWymy8l7L8IlOQGfinhGnE1Gb67vJxuGDanehAWleaJuJAEEjUqqYZx7azCVoUeQUCbdgNKPMhYhQBHI9hkesVn2ZDVqjM3fJWCZO0Ln+UjgPp8qbv+RpChlOP46dEi3++rkvd5YU5lawZQqyQpBByhKgAqB1rqjuzc6eYTYSZIcZw+XhkSZlROaZ5z6Sad1yVKC4ENo4LocG21Obo0JROk5AlMx2xQpzvJ+q9uYo6pZeSidBXVVBPlY2X/GN+hf4aP/FnZf8AGN+hf4au+Kf2v+C2i3UKqP8Aizsv+Mb9C/w1aEYgLbC0GUqTmSRxBEg3HLspZRlHdEi1NH9lMrVmW2hRPEpBOkfZamKMYr5Z/wBSP7XGjXi1Whw3+cn+32eulAcHd/DTPQNT9AcdeHZ6qTZ2SzmP6MhMgpzZU3GnAzcAUmvGK/eEfWTyP8ujOKUT55H1k8+1vtqbfIDhOwMODIYaB+gOPhRJ3fw40YatbzBx8KRTjFSevP1k8L/u7W+yjaxagRKpvoVJvI7Gx7Hwo1MBzhdjstKzNtNoVpKUgG+tx3U4eNvzimjG08ygITf53/WWm+8u1lYdpKk5brCSVAkAEEzAIPChW2LOShFyeyI7EbTxKc5AUSM3V6OQMrgCQhQHXKm5M3AOuXSpHZWMeWtwLScoJyynL+0UAAfjDIEqzDnqeFWf39dSRlDK+3Ioce1fj406wm+b62ioNJWekSjKgEWVqbq4VbNOMbaMuLqseSeiL7k/vH+p9uYoUnttzNh0k6kA+mKFZ2bTzbsnDNqR8KG/ONgEkeanQ6acpvPdT44FhMBTYBN/MTexI7OcTqarOG3hdQkpBBk5iVXMiIvPCKWG9b+vVnnHb316VwlZRYptXZKiVFCUBAPNKVXTpE9h75mvU+wj+gsf5CP6Y7R9oryQ/tl5ZJLihPAEgeifaa9c7vCcFhx/Jb/piuf16aUb8jxG6HDzVf5x/v8AjXQXzM34E8Bp+u1OY+kVIM4JKfnd4E/ZSnQJ+Sn0VzByK6UxqfSeF/3/AD+w1zm4gqI7FGP6/f6adnH4cTJQOdvyoHaGHmJROmn5UANjNrkjSyiD6env+VG0uDfMRF4UePe8efKnTWKYWQlJQSbgR2cPCnZYT8keigBHCpTqCqYuCsmJ7MxFV7yjdF7kT0zwZQHUnMUKWJhVsqb3vfsq0IbA0AHcKrPlB2aH8KlJDhAdSr4NGdVkqHmwbX5UAiio2Rh1aYpH/rOc+6uH9h4fMlHutAUqI/R3I00zRHrvRe8AQ80lGFxbiFTnWptKAiCAP2F7Em0TGt6msfuqgFhaGllaXk5gGxZpRIUQSixEhVuA0qtyofSi049IRgmUg5uohIIB60JTeNRYTehXePby4dhN7AC+tkRftoUwpiQ3MwqZSUpKgAeutwa3+LYyhaI7QoV3/wCIYPo82RBKlgCHHSIULA8Zmfz1pvjNPAf8UU/wP/Y+010vknyxKEG9y8KoElLQRMAh1wmwvrY8DPbFbVuxi4aSlSwUpbQEgXAAzJ1N/ijXsrFPi+J/4irtsLQ/RR/9Vmzybq2SjQffB2dG47zPtpRnaC40RNuNtL+vTsqpUKzWMWpONckSGo4wTPhR+7Fzo1E+MemqpQosgtIxrnJr0nn91d++DnJvhxPLrevSqnQoskt7OPXIzZAOMEzUfvY8tTADJUVZwTkmYAVyULTHEcKgKI1KZDVojkNY20nETHNWsf53tJonU46LdPb5y82vD4UjSNe2pKip/kZU8SZO4zFZmGRJW4kDMBdUhMEm9usCO+hUZsnzz9E/1DQqtsuo/9k=">
            <a:hlinkClick r:id="rId5"/>
          </p:cNvPr>
          <p:cNvSpPr>
            <a:spLocks noChangeAspect="1" noChangeArrowheads="1"/>
          </p:cNvSpPr>
          <p:nvPr/>
        </p:nvSpPr>
        <p:spPr bwMode="auto">
          <a:xfrm>
            <a:off x="1259683" y="-403225"/>
            <a:ext cx="850106" cy="847725"/>
          </a:xfrm>
          <a:prstGeom prst="rect">
            <a:avLst/>
          </a:prstGeom>
          <a:noFill/>
          <a:ln w="9525">
            <a:noFill/>
            <a:miter lim="800000"/>
            <a:headEnd/>
            <a:tailEnd/>
          </a:ln>
        </p:spPr>
        <p:txBody>
          <a:bodyPr/>
          <a:lstStyle/>
          <a:p>
            <a:endParaRPr lang="es-ES"/>
          </a:p>
        </p:txBody>
      </p:sp>
      <p:sp>
        <p:nvSpPr>
          <p:cNvPr id="52247" name="AutoShape 13" descr="data:image/jpg;base64,/9j/4AAQSkZJRgABAQAAAQABAAD/2wCEAAkGBhQQDxAUEA8VFRQUFhcUFBAVFRAPGRQdGRQXGBYSEhUXJyYgFxkjGxYVITssLycpLDgvFh4xOTAqNSYrLSkBCQoKDgwOGg8PGTIkHyEtKSkvNCo1LC81KiwsNCwsKio1KTUwLCk1MjEqKSw0KSwsLCwwNSwuLCksKSw0LCwsLP/AABEIAHAAqAMBIgACEQEDEQH/xAAbAAEAAgMBAQAAAAAAAAAAAAAABQcCBAYDAf/EADQQAAICAQMCBAUDAgYDAAAAAAECAAMRBBIhBTEGEyJBMlFhcbEUI4FCoQczUnORwxU0cv/EABsBAQACAwEBAAAAAAAAAAAAAAAEBQEDBgIH/8QAKREBAAIBAQgBAwUAAAAAAAAAAAECEQMUFSExYWKh4RIEQXETIiNRgf/aAAwDAQACEQMRAD8AiIiJePn5ERAREQEREBERAREQEREMwvBOw+w/EymKdh9h+Jq9Q6kKhju57J7++CfpkYlJPN31eTbZgBknA+Z4ngNfWe1qfL4h8s/jmResqQ1+bq38sKFLru+E5wrA91zxxjv/ADOU6v4y0lLstena1Nq/uh2IbtivH9I4PcYyvb3mu2pWvOW2mna/KFjA5GQcg9iOc/Yz7OJ6J4pq1r1nT3PW5VU/TNgkhcnNbdmbG/4sfF88TqOmdTFoII2uO68/fjPyyAfr9JmtotGYebUms4mG9ERPTyo2IiXj5+sHw/4G0/6NdRrGblfMPqKKi+2ccniaHiHQ9MXTO2ls3W8BVFjnuQCSG+QzNzwr/iBXXQtGrU4UbRYBvBX/AEuvftx7yR8Q+D9LqNK2o0gVSENitXwrgDJUr2Hb6cyB8rVv++Z5uhjT09TQ/giszjjnmhvAvhKjWUWvcHytmwbWK8bFb8kzd1fhzpSLZ+/llDenzucgH04+eRN3/Cn/ANW//e/60kZ13WdL8vUCuoef6wDtt+PJ5z27zM2tOpMZn/GKaenX6atpiuZiebgoiJOc+REQEREBERDMLwr7D7D8SH0rhrGutbCocKDuUKT29JAK8Y9yCeeJLhcrg9iuD/IkL0zXj9M7msopsZdrlnZQONzh/cEdu0oNS/xd/SM4hz3i7QAsd12+ov8AqLETfuWsD4i2dp+Qz8xiVdqNd6PhwO2D6jgkjB47jE7zrPUrdMLUrAtR61S+ta2syq+gWVWDtvU7vpt7+0rjUkEtyTyeeMfzj3xz/Mqr0rNsrT6W9o08Ma7Gret0tCspyrZx75zn+RLo6D4k/VaajUq2XDeXfXu2gNjl2GQMlR/yQcHiVwOi6bqOmzo3FesqTNumc7RbsU77Ke4bOASowRzOr8C2fpej3G6stjUBPLBIORXX8TfInd/aTtKs0454Iuvq1mvH7LPBiYUEbFwCBgYB7jjsfrElIqkYiJePn7veh+I+nDS1VainLIuCXqFmSTkkMM8ZM9eu+PqBpmo0SH1KUB2+WqA8HaO5OCfaV7E0foVzmVhvDUinxiIjhjOOLtPA3i6jRUWpdvy1m4bV3DGxRz/IMk7vFnS2DZ03LZ58hM5Pvn5yuImZ0KzPyYp9fqVpFMRiP7giIm5AIiICIiAiIhmF4J2H2H4Eg/JD2arT30nyrNoQj+pSMH1d+GBP0+snE7D7D8TV6t0/z6im8ocqyuACVKnIOPeUGpWZ4xzh3scnHf8AjNTpLPL02pRkAHlVahmRhzwExhXyx7/bt3kJ1zVX26U1arT1hi4KOi1FmIJ9KivkNyTn7j346/xHb5aKNTW1lZGPOUJuBXv2BKlsA/L1YkBqOmVi5VDktjcENaCxeDlMFgN/Ye3LKJC1ZmOFK8fvnh+GzQrE2mJvjHLEZ/KI6V4S0/m0+ZoNQNSz+pV8+lExjZaAp4yMEndwc8TtdVVadTRVp0TygfNvcBdpLNyR2PAC4x7kEzHohutS6oaayhcFRfaSbGzkHuMZwfbt9ZN9C6Iukq8tGLZYuXbAJJwPb6ASRFczw5NXzteIykYiJIe1GxESdtfRz+5e/wAeyIiNr6G5e/x7IiI2vobl7/HsiIja+huXv8eyIiNr6G5e/wAeyIiNr6G5e/x7IiI2vobm7/Htd9Z4H2H4mWZR0SDK/iF45mBpQnJVc987VJ++f5P/ADKRiGV45jMo6IF45n2UbEBERARJqrptb6MuiE2opewubEwA+N1QxsZcYHJznMz1PS610VVgQmx03Fs3cfusuQAuzGAO7CBBRJjXaBa6a9tDuXqWz9TufaCTyFUDbhfh59/4my/Rqhohbj1+SLch2LZN5rGa8YFeB8WeDj5wOeiTt3S610Ndu0l3QsWzdxi1l4AXZjA92H4nhbXT+jFgpYWFzVu81yAVrrcvtx77yMQImJP63w8E0auP81Qj2jepwtm7A8scrt/byTj/ADPpPut6NUuk8xfjFdLkh2Y5sJzvTGFTA4IPfHzgQJrIAJBwc4ODg44OD74mMmn6abrNCm8/uUoSzHitdz7iPZVCgn8954+IOmrTYhrGK7EDqC6W7eSrIXXgkEf3gRcREBERAREQEREBERAREQNpWuNRANpqHcA2msfUj4RFPnOhVPNZPdF8xl+fKjiTHSOs11V6XddYpoex2qRWItDMpC5yFwcYOQe5nn0bq1aae2t22FrA49NzgDy2XjYwOQT75gQy6pwhQWMEPdNzBT9SucGZPXYqgsHVSNqsQ6ggjO1SeMHnj7zwk74h6pXeieW/ICZQrcpGKgpyWJU4I9gO8CMcXLUM+atTds+aqNnnjPpM8rKHVFLK4RjlSQwVjjupPBOB/aSnXtbXc72re7b2DDTurgJkcruztwOwx7fKbPUutVuNWy3WP+o27aGVgtOGDZyTtO0AqNvsfaBBEPyfX6lyT6vUo7k/6l4+3EyqqsZWKK5UDDFQ7ADuAxHAHGeeOJOaXxDWKfLcMdmnaupgB6XYMrr8yjAqfoV+pmHS+r1oml3X2VHTuztWiswuy4bIIIG4j0HdxiBBoXIJG7CjBI3YAOfST7A8/SelOnZnrRiVBPG4PgBv6go5Oe/A5kr0rrFSLalgYJfaPMRBnFeyzAX5lXdSP/metniFH1ejvbIFZHmAD4QLXYKnzAQqP4gQJqyzBMsBkg7SDtGfURzt4wfpPOTfh7rNelVmZHZ2ZQQpCDyxy6kkHcGOBjjhe/Mh7wu9thJXcdpPBIydpI+eMQMIiICIiAiIgIiICIiAiIgIiICIiAiIgIiICIiAiIgIiICIiAiIgf/Z"/>
          <p:cNvSpPr>
            <a:spLocks noChangeAspect="1" noChangeArrowheads="1"/>
          </p:cNvSpPr>
          <p:nvPr/>
        </p:nvSpPr>
        <p:spPr bwMode="auto">
          <a:xfrm>
            <a:off x="1259681" y="-509588"/>
            <a:ext cx="1200150" cy="1066801"/>
          </a:xfrm>
          <a:prstGeom prst="rect">
            <a:avLst/>
          </a:prstGeom>
          <a:noFill/>
          <a:ln w="9525">
            <a:noFill/>
            <a:miter lim="800000"/>
            <a:headEnd/>
            <a:tailEnd/>
          </a:ln>
        </p:spPr>
        <p:txBody>
          <a:bodyPr/>
          <a:lstStyle/>
          <a:p>
            <a:endParaRPr lang="es-ES"/>
          </a:p>
        </p:txBody>
      </p:sp>
      <p:grpSp>
        <p:nvGrpSpPr>
          <p:cNvPr id="2" name="Gruppe 199"/>
          <p:cNvGrpSpPr>
            <a:grpSpLocks/>
          </p:cNvGrpSpPr>
          <p:nvPr/>
        </p:nvGrpSpPr>
        <p:grpSpPr bwMode="auto">
          <a:xfrm>
            <a:off x="3618856" y="2851423"/>
            <a:ext cx="1944290" cy="1882775"/>
            <a:chOff x="2636520" y="2831705"/>
            <a:chExt cx="1919605" cy="1330207"/>
          </a:xfrm>
        </p:grpSpPr>
        <p:sp>
          <p:nvSpPr>
            <p:cNvPr id="74" name="Ellipse 1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da-DK"/>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nvGrpSpPr>
            <p:cNvPr id="3" name="Gruppe 91"/>
            <p:cNvGrpSpPr>
              <a:grpSpLocks/>
            </p:cNvGrpSpPr>
            <p:nvPr/>
          </p:nvGrpSpPr>
          <p:grpSpPr bwMode="auto">
            <a:xfrm>
              <a:off x="2858109" y="2831705"/>
              <a:ext cx="1545402" cy="1187339"/>
              <a:chOff x="930467" y="2920232"/>
              <a:chExt cx="1840125" cy="1413777"/>
            </a:xfrm>
          </p:grpSpPr>
          <p:sp>
            <p:nvSpPr>
              <p:cNvPr id="76" name="Ellipse 44"/>
              <p:cNvSpPr/>
              <p:nvPr/>
            </p:nvSpPr>
            <p:spPr bwMode="auto">
              <a:xfrm>
                <a:off x="930467" y="2920232"/>
                <a:ext cx="1840125" cy="1413777"/>
              </a:xfrm>
              <a:prstGeom prst="ellipse">
                <a:avLst/>
              </a:prstGeom>
              <a:solidFill>
                <a:srgbClr val="A00627"/>
              </a:soli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da-DK"/>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lgn="ctr" fontAlgn="auto">
                  <a:spcBef>
                    <a:spcPts val="0"/>
                  </a:spcBef>
                  <a:spcAft>
                    <a:spcPts val="0"/>
                  </a:spcAft>
                  <a:defRPr/>
                </a:pPr>
                <a:endParaRPr lang="da-DK" b="1" kern="0" dirty="0">
                  <a:solidFill>
                    <a:sysClr val="window" lastClr="FFFFFF"/>
                  </a:solidFill>
                  <a:latin typeface="Calibri"/>
                  <a:ea typeface="+mn-ea"/>
                </a:endParaRPr>
              </a:p>
            </p:txBody>
          </p:sp>
          <p:sp>
            <p:nvSpPr>
              <p:cNvPr id="77" name="Måne 14"/>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da-DK"/>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grpSp>
      <p:sp>
        <p:nvSpPr>
          <p:cNvPr id="83" name="82 CuadroTexto"/>
          <p:cNvSpPr txBox="1"/>
          <p:nvPr/>
        </p:nvSpPr>
        <p:spPr>
          <a:xfrm>
            <a:off x="5539332" y="929286"/>
            <a:ext cx="1038225" cy="738664"/>
          </a:xfrm>
          <a:prstGeom prst="rect">
            <a:avLst/>
          </a:prstGeom>
          <a:noFill/>
        </p:spPr>
        <p:txBody>
          <a:bodyPr>
            <a:spAutoFit/>
          </a:bodyPr>
          <a:lstStyle/>
          <a:p>
            <a:pPr algn="ctr">
              <a:defRPr/>
            </a:pPr>
            <a:r>
              <a:rPr lang="es-MX" sz="1400" b="1" dirty="0">
                <a:latin typeface="+mj-lt"/>
                <a:cs typeface="Arial" pitchFamily="34" charset="0"/>
              </a:rPr>
              <a:t>Comisión Intersecretarial</a:t>
            </a:r>
          </a:p>
        </p:txBody>
      </p:sp>
      <p:sp>
        <p:nvSpPr>
          <p:cNvPr id="85" name="84 Elipse"/>
          <p:cNvSpPr/>
          <p:nvPr/>
        </p:nvSpPr>
        <p:spPr>
          <a:xfrm>
            <a:off x="5620295" y="19020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52256" name="Picture 2" descr="http://www.fundspeople.com/userfiles/2010/Aug_11/horizontal_372/leyde_horizontal.jpg"/>
          <p:cNvPicPr>
            <a:picLocks noChangeAspect="1" noChangeArrowheads="1"/>
          </p:cNvPicPr>
          <p:nvPr/>
        </p:nvPicPr>
        <p:blipFill>
          <a:blip r:embed="rId6" cstate="print"/>
          <a:srcRect/>
          <a:stretch>
            <a:fillRect/>
          </a:stretch>
        </p:blipFill>
        <p:spPr bwMode="auto">
          <a:xfrm>
            <a:off x="5839370" y="2156096"/>
            <a:ext cx="676275" cy="508000"/>
          </a:xfrm>
          <a:prstGeom prst="rect">
            <a:avLst/>
          </a:prstGeom>
          <a:noFill/>
          <a:ln w="9525">
            <a:noFill/>
            <a:miter lim="800000"/>
            <a:headEnd/>
            <a:tailEnd/>
          </a:ln>
        </p:spPr>
      </p:pic>
      <p:pic>
        <p:nvPicPr>
          <p:cNvPr id="52257" name="Picture 4" descr="http://1.bp.blogspot.com/_jr17s1JQ-ao/SkBJo8VLJiI/AAAAAAAABN8/HmdWi3v55ps/s400/COMIENZA+EL+CURSO+DE+CAPACITACION+1.JPG"/>
          <p:cNvPicPr>
            <a:picLocks noChangeAspect="1" noChangeArrowheads="1"/>
          </p:cNvPicPr>
          <p:nvPr/>
        </p:nvPicPr>
        <p:blipFill>
          <a:blip r:embed="rId7" cstate="print"/>
          <a:srcRect/>
          <a:stretch>
            <a:fillRect/>
          </a:stretch>
        </p:blipFill>
        <p:spPr bwMode="auto">
          <a:xfrm>
            <a:off x="6319193" y="3310211"/>
            <a:ext cx="472678" cy="382587"/>
          </a:xfrm>
          <a:prstGeom prst="rect">
            <a:avLst/>
          </a:prstGeom>
          <a:noFill/>
          <a:ln w="9525">
            <a:noFill/>
            <a:miter lim="800000"/>
            <a:headEnd/>
            <a:tailEnd/>
          </a:ln>
        </p:spPr>
      </p:pic>
      <p:sp>
        <p:nvSpPr>
          <p:cNvPr id="92" name="91 Elipse"/>
          <p:cNvSpPr/>
          <p:nvPr/>
        </p:nvSpPr>
        <p:spPr>
          <a:xfrm>
            <a:off x="5915570" y="45436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52260" name="Picture 8" descr="http://sfp01.funcionpublica.gob.mx/pasop/images/paaaspaop.jpg"/>
          <p:cNvPicPr>
            <a:picLocks noChangeAspect="1" noChangeArrowheads="1"/>
          </p:cNvPicPr>
          <p:nvPr/>
        </p:nvPicPr>
        <p:blipFill>
          <a:blip r:embed="rId8" cstate="print"/>
          <a:srcRect/>
          <a:stretch>
            <a:fillRect/>
          </a:stretch>
        </p:blipFill>
        <p:spPr bwMode="auto">
          <a:xfrm>
            <a:off x="6175127" y="4758009"/>
            <a:ext cx="654844" cy="582612"/>
          </a:xfrm>
          <a:prstGeom prst="rect">
            <a:avLst/>
          </a:prstGeom>
          <a:noFill/>
          <a:ln w="9525">
            <a:noFill/>
            <a:miter lim="800000"/>
            <a:headEnd/>
            <a:tailEnd/>
          </a:ln>
        </p:spPr>
      </p:pic>
      <p:sp>
        <p:nvSpPr>
          <p:cNvPr id="94" name="93 Elipse"/>
          <p:cNvSpPr/>
          <p:nvPr/>
        </p:nvSpPr>
        <p:spPr>
          <a:xfrm>
            <a:off x="4686845" y="5292996"/>
            <a:ext cx="1123950" cy="10287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52264" name="Picture 3"/>
          <p:cNvPicPr>
            <a:picLocks noChangeAspect="1" noChangeArrowheads="1"/>
          </p:cNvPicPr>
          <p:nvPr/>
        </p:nvPicPr>
        <p:blipFill>
          <a:blip r:embed="rId9" cstate="print"/>
          <a:srcRect/>
          <a:stretch>
            <a:fillRect/>
          </a:stretch>
        </p:blipFill>
        <p:spPr bwMode="auto">
          <a:xfrm>
            <a:off x="6287044" y="3680098"/>
            <a:ext cx="320279" cy="398463"/>
          </a:xfrm>
          <a:prstGeom prst="rect">
            <a:avLst/>
          </a:prstGeom>
          <a:noFill/>
          <a:ln w="9525">
            <a:noFill/>
            <a:miter lim="800000"/>
            <a:headEnd/>
            <a:tailEnd/>
          </a:ln>
        </p:spPr>
      </p:pic>
      <p:pic>
        <p:nvPicPr>
          <p:cNvPr id="98" name="Picture 3"/>
          <p:cNvPicPr>
            <a:picLocks noChangeAspect="1" noChangeArrowheads="1"/>
          </p:cNvPicPr>
          <p:nvPr/>
        </p:nvPicPr>
        <p:blipFill>
          <a:blip r:embed="rId10" cstate="screen"/>
          <a:srcRect/>
          <a:stretch>
            <a:fillRect/>
          </a:stretch>
        </p:blipFill>
        <p:spPr bwMode="auto">
          <a:xfrm>
            <a:off x="6620421" y="3670797"/>
            <a:ext cx="264980" cy="364901"/>
          </a:xfrm>
          <a:prstGeom prst="roundRect">
            <a:avLst>
              <a:gd name="adj" fmla="val 12346"/>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15374" name="Picture 14"/>
          <p:cNvPicPr>
            <a:picLocks noChangeAspect="1" noChangeArrowheads="1"/>
          </p:cNvPicPr>
          <p:nvPr/>
        </p:nvPicPr>
        <p:blipFill>
          <a:blip r:embed="rId11" cstate="print"/>
          <a:srcRect/>
          <a:stretch>
            <a:fillRect/>
          </a:stretch>
        </p:blipFill>
        <p:spPr bwMode="auto">
          <a:xfrm>
            <a:off x="2327027" y="3438796"/>
            <a:ext cx="521494" cy="628650"/>
          </a:xfrm>
          <a:prstGeom prst="rect">
            <a:avLst/>
          </a:prstGeom>
          <a:solidFill>
            <a:schemeClr val="bg1">
              <a:lumMod val="75000"/>
            </a:schemeClr>
          </a:solidFill>
          <a:ln>
            <a:solidFill>
              <a:schemeClr val="bg1"/>
            </a:solidFill>
          </a:ln>
        </p:spPr>
      </p:pic>
      <p:cxnSp>
        <p:nvCxnSpPr>
          <p:cNvPr id="110" name="109 Conector recto de flecha"/>
          <p:cNvCxnSpPr/>
          <p:nvPr/>
        </p:nvCxnSpPr>
        <p:spPr>
          <a:xfrm rot="5400000" flipH="1" flipV="1">
            <a:off x="4545557" y="2443434"/>
            <a:ext cx="673100" cy="200025"/>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11" name="110 Conector recto de flecha"/>
          <p:cNvCxnSpPr/>
          <p:nvPr/>
        </p:nvCxnSpPr>
        <p:spPr>
          <a:xfrm flipV="1">
            <a:off x="5254773" y="2778398"/>
            <a:ext cx="432197" cy="415925"/>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13" name="112 Conector recto de flecha"/>
          <p:cNvCxnSpPr/>
          <p:nvPr/>
        </p:nvCxnSpPr>
        <p:spPr>
          <a:xfrm>
            <a:off x="5407173" y="3727723"/>
            <a:ext cx="536972" cy="9525"/>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17" name="116 Conector recto de flecha"/>
          <p:cNvCxnSpPr/>
          <p:nvPr/>
        </p:nvCxnSpPr>
        <p:spPr>
          <a:xfrm>
            <a:off x="5235723" y="4210323"/>
            <a:ext cx="736997" cy="511175"/>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20" name="119 Conector recto de flecha"/>
          <p:cNvCxnSpPr/>
          <p:nvPr/>
        </p:nvCxnSpPr>
        <p:spPr>
          <a:xfrm rot="16200000" flipH="1">
            <a:off x="4664422" y="4721298"/>
            <a:ext cx="765175" cy="251222"/>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24" name="123 Conector recto de flecha"/>
          <p:cNvCxnSpPr/>
          <p:nvPr/>
        </p:nvCxnSpPr>
        <p:spPr>
          <a:xfrm flipH="1">
            <a:off x="4058195" y="4464323"/>
            <a:ext cx="266700" cy="739775"/>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28" name="127 Conector recto de flecha"/>
          <p:cNvCxnSpPr/>
          <p:nvPr/>
        </p:nvCxnSpPr>
        <p:spPr>
          <a:xfrm rot="10800000">
            <a:off x="3200945" y="3781696"/>
            <a:ext cx="638175" cy="1588"/>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cxnSp>
        <p:nvCxnSpPr>
          <p:cNvPr id="134" name="133 Conector recto de flecha"/>
          <p:cNvCxnSpPr/>
          <p:nvPr/>
        </p:nvCxnSpPr>
        <p:spPr>
          <a:xfrm rot="10800000" flipV="1">
            <a:off x="3334295" y="4149996"/>
            <a:ext cx="628650" cy="558800"/>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sp>
        <p:nvSpPr>
          <p:cNvPr id="142" name="141 CuadroTexto"/>
          <p:cNvSpPr txBox="1"/>
          <p:nvPr/>
        </p:nvSpPr>
        <p:spPr>
          <a:xfrm>
            <a:off x="1467395" y="2537096"/>
            <a:ext cx="800100" cy="954107"/>
          </a:xfrm>
          <a:prstGeom prst="rect">
            <a:avLst/>
          </a:prstGeom>
          <a:solidFill>
            <a:schemeClr val="bg1"/>
          </a:solidFill>
          <a:ln>
            <a:solidFill>
              <a:srgbClr val="C00000"/>
            </a:solidFill>
          </a:ln>
        </p:spPr>
        <p:txBody>
          <a:bodyPr wrap="square">
            <a:spAutoFit/>
          </a:bodyPr>
          <a:lstStyle/>
          <a:p>
            <a:pPr algn="ctr">
              <a:defRPr/>
            </a:pPr>
            <a:r>
              <a:rPr lang="es-MX" sz="1400" b="1" dirty="0">
                <a:latin typeface="+mj-lt"/>
                <a:cs typeface="Arial" pitchFamily="34" charset="0"/>
              </a:rPr>
              <a:t>Catálogo </a:t>
            </a:r>
          </a:p>
          <a:p>
            <a:pPr algn="ctr">
              <a:defRPr/>
            </a:pPr>
            <a:r>
              <a:rPr lang="es-MX" sz="1400" b="1" dirty="0">
                <a:latin typeface="+mj-lt"/>
                <a:cs typeface="Arial" pitchFamily="34" charset="0"/>
              </a:rPr>
              <a:t>Electrónico</a:t>
            </a:r>
          </a:p>
        </p:txBody>
      </p:sp>
      <p:sp>
        <p:nvSpPr>
          <p:cNvPr id="143" name="142 Elipse"/>
          <p:cNvSpPr/>
          <p:nvPr/>
        </p:nvSpPr>
        <p:spPr>
          <a:xfrm>
            <a:off x="2172245" y="1990996"/>
            <a:ext cx="1123950" cy="102870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MX"/>
          </a:p>
        </p:txBody>
      </p:sp>
      <p:cxnSp>
        <p:nvCxnSpPr>
          <p:cNvPr id="145" name="144 Conector recto de flecha"/>
          <p:cNvCxnSpPr/>
          <p:nvPr/>
        </p:nvCxnSpPr>
        <p:spPr>
          <a:xfrm rot="10800000">
            <a:off x="3324770" y="2841896"/>
            <a:ext cx="638175" cy="444500"/>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pic>
        <p:nvPicPr>
          <p:cNvPr id="52278" name="Picture 2"/>
          <p:cNvPicPr>
            <a:picLocks noChangeAspect="1" noChangeArrowheads="1"/>
          </p:cNvPicPr>
          <p:nvPr/>
        </p:nvPicPr>
        <p:blipFill>
          <a:blip r:embed="rId12" cstate="print"/>
          <a:srcRect/>
          <a:stretch>
            <a:fillRect/>
          </a:stretch>
        </p:blipFill>
        <p:spPr bwMode="auto">
          <a:xfrm>
            <a:off x="2375843" y="2219596"/>
            <a:ext cx="672703" cy="558800"/>
          </a:xfrm>
          <a:prstGeom prst="rect">
            <a:avLst/>
          </a:prstGeom>
          <a:noFill/>
          <a:ln w="9525">
            <a:solidFill>
              <a:schemeClr val="bg1"/>
            </a:solidFill>
            <a:miter lim="800000"/>
            <a:headEnd/>
            <a:tailEnd/>
          </a:ln>
        </p:spPr>
      </p:pic>
      <p:cxnSp>
        <p:nvCxnSpPr>
          <p:cNvPr id="159" name="158 Conector recto de flecha"/>
          <p:cNvCxnSpPr/>
          <p:nvPr/>
        </p:nvCxnSpPr>
        <p:spPr>
          <a:xfrm rot="16200000" flipV="1">
            <a:off x="3823245" y="2467246"/>
            <a:ext cx="660400" cy="266700"/>
          </a:xfrm>
          <a:prstGeom prst="straightConnector1">
            <a:avLst/>
          </a:prstGeom>
          <a:ln>
            <a:solidFill>
              <a:schemeClr val="dk1">
                <a:alpha val="65000"/>
              </a:schemeClr>
            </a:solidFill>
            <a:tailEnd type="arrow"/>
          </a:ln>
        </p:spPr>
        <p:style>
          <a:lnRef idx="3">
            <a:schemeClr val="dk1"/>
          </a:lnRef>
          <a:fillRef idx="0">
            <a:schemeClr val="dk1"/>
          </a:fillRef>
          <a:effectRef idx="2">
            <a:schemeClr val="dk1"/>
          </a:effectRef>
          <a:fontRef idx="minor">
            <a:schemeClr val="tx1"/>
          </a:fontRef>
        </p:style>
      </p:cxnSp>
      <p:sp>
        <p:nvSpPr>
          <p:cNvPr id="165" name="164 Elipse"/>
          <p:cNvSpPr/>
          <p:nvPr/>
        </p:nvSpPr>
        <p:spPr>
          <a:xfrm>
            <a:off x="3105695" y="1216296"/>
            <a:ext cx="1228725" cy="106680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52281" name="Picture 16" descr="http://erpint.com/images/mexico-emprende.jpg"/>
          <p:cNvPicPr>
            <a:picLocks noChangeAspect="1" noChangeArrowheads="1"/>
          </p:cNvPicPr>
          <p:nvPr/>
        </p:nvPicPr>
        <p:blipFill>
          <a:blip r:embed="rId13" cstate="print"/>
          <a:srcRect/>
          <a:stretch>
            <a:fillRect/>
          </a:stretch>
        </p:blipFill>
        <p:spPr bwMode="auto">
          <a:xfrm>
            <a:off x="3372396" y="1460771"/>
            <a:ext cx="583406" cy="330200"/>
          </a:xfrm>
          <a:prstGeom prst="rect">
            <a:avLst/>
          </a:prstGeom>
          <a:noFill/>
          <a:ln w="9525">
            <a:noFill/>
            <a:miter lim="800000"/>
            <a:headEnd/>
            <a:tailEnd/>
          </a:ln>
        </p:spPr>
      </p:pic>
      <p:pic>
        <p:nvPicPr>
          <p:cNvPr id="52282" name="Picture 18" descr="http://www.lapoliciaca.com/wp-content/plugins/wp-o-matic/cache-enero/15576_1561089905.jpg"/>
          <p:cNvPicPr>
            <a:picLocks noChangeAspect="1" noChangeArrowheads="1"/>
          </p:cNvPicPr>
          <p:nvPr/>
        </p:nvPicPr>
        <p:blipFill>
          <a:blip r:embed="rId14" cstate="print"/>
          <a:srcRect/>
          <a:stretch>
            <a:fillRect/>
          </a:stretch>
        </p:blipFill>
        <p:spPr bwMode="auto">
          <a:xfrm>
            <a:off x="3486695" y="1786211"/>
            <a:ext cx="561975" cy="312737"/>
          </a:xfrm>
          <a:prstGeom prst="rect">
            <a:avLst/>
          </a:prstGeom>
          <a:noFill/>
          <a:ln w="9525">
            <a:noFill/>
            <a:miter lim="800000"/>
            <a:headEnd/>
            <a:tailEnd/>
          </a:ln>
        </p:spPr>
      </p:pic>
      <p:pic>
        <p:nvPicPr>
          <p:cNvPr id="52287" name="Picture 2" descr="http://new.alamais.com/wp-content/themes/yoo_air_wp/images/secretaria.jpg"/>
          <p:cNvPicPr>
            <a:picLocks noChangeAspect="1" noChangeArrowheads="1"/>
          </p:cNvPicPr>
          <p:nvPr/>
        </p:nvPicPr>
        <p:blipFill>
          <a:blip r:embed="rId15" cstate="print"/>
          <a:srcRect/>
          <a:stretch>
            <a:fillRect/>
          </a:stretch>
        </p:blipFill>
        <p:spPr bwMode="auto">
          <a:xfrm>
            <a:off x="2664568" y="1546496"/>
            <a:ext cx="284559" cy="254000"/>
          </a:xfrm>
          <a:prstGeom prst="rect">
            <a:avLst/>
          </a:prstGeom>
          <a:noFill/>
          <a:ln w="9525">
            <a:noFill/>
            <a:miter lim="800000"/>
            <a:headEnd/>
            <a:tailEnd/>
          </a:ln>
        </p:spPr>
      </p:pic>
      <p:sp>
        <p:nvSpPr>
          <p:cNvPr id="78" name="53 CuadroTexto"/>
          <p:cNvSpPr txBox="1">
            <a:spLocks noChangeArrowheads="1"/>
          </p:cNvSpPr>
          <p:nvPr/>
        </p:nvSpPr>
        <p:spPr bwMode="auto">
          <a:xfrm>
            <a:off x="1248967" y="183356"/>
            <a:ext cx="2506135" cy="523220"/>
          </a:xfrm>
          <a:prstGeom prst="rect">
            <a:avLst/>
          </a:prstGeom>
          <a:noFill/>
          <a:ln w="9525">
            <a:noFill/>
            <a:miter lim="800000"/>
            <a:headEnd/>
            <a:tailEnd/>
          </a:ln>
        </p:spPr>
        <p:txBody>
          <a:bodyPr wrap="none">
            <a:spAutoFit/>
          </a:bodyPr>
          <a:lstStyle/>
          <a:p>
            <a:r>
              <a:rPr lang="es-MX" sz="2800" b="1" dirty="0">
                <a:solidFill>
                  <a:schemeClr val="bg1"/>
                </a:solidFill>
              </a:rPr>
              <a:t>Que nos falta …</a:t>
            </a:r>
          </a:p>
        </p:txBody>
      </p:sp>
      <p:pic>
        <p:nvPicPr>
          <p:cNvPr id="3074" name="Picture 2"/>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4025539" y="3238362"/>
            <a:ext cx="1078130" cy="777782"/>
          </a:xfrm>
          <a:prstGeom prst="rect">
            <a:avLst/>
          </a:prstGeom>
          <a:solidFill>
            <a:srgbClr val="920031">
              <a:alpha val="48000"/>
            </a:srgbClr>
          </a:solidFill>
          <a:ln>
            <a:noFill/>
          </a:ln>
          <a:effectLst/>
        </p:spPr>
      </p:pic>
      <p:sp>
        <p:nvSpPr>
          <p:cNvPr id="70" name="1 Marcador de texto"/>
          <p:cNvSpPr txBox="1">
            <a:spLocks/>
          </p:cNvSpPr>
          <p:nvPr/>
        </p:nvSpPr>
        <p:spPr>
          <a:xfrm>
            <a:off x="2847671" y="282476"/>
            <a:ext cx="3375967" cy="432499"/>
          </a:xfrm>
          <a:prstGeom prst="rect">
            <a:avLst/>
          </a:prstGeom>
          <a:solidFill>
            <a:srgbClr val="C00000"/>
          </a:solidFill>
        </p:spPr>
        <p:txBody>
          <a:bodyPr>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MX" sz="2800" b="1" dirty="0" smtClean="0">
                <a:solidFill>
                  <a:schemeClr val="bg1"/>
                </a:solidFill>
              </a:rPr>
              <a:t>Modelo de Compras a Pymes</a:t>
            </a:r>
            <a:endParaRPr lang="es-MX" sz="2800" b="1" dirty="0">
              <a:solidFill>
                <a:schemeClr val="bg1"/>
              </a:solidFill>
            </a:endParaRPr>
          </a:p>
        </p:txBody>
      </p:sp>
      <p:pic>
        <p:nvPicPr>
          <p:cNvPr id="71" name="Picture 6" descr="http://www.funcionpublica.gob.mx/web/2013/images/logoSFP_hoz.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30843"/>
          <a:stretch/>
        </p:blipFill>
        <p:spPr bwMode="auto">
          <a:xfrm>
            <a:off x="1627363" y="2130933"/>
            <a:ext cx="503195" cy="33262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http://www.economia.gob.mx/images/logoSE_hoz.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31673"/>
          <a:stretch/>
        </p:blipFill>
        <p:spPr bwMode="auto">
          <a:xfrm>
            <a:off x="2819404" y="5764378"/>
            <a:ext cx="451139" cy="30183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funcionpublica.gob.mx/web/2013/images/logoSFP_hoz.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30843"/>
          <a:stretch/>
        </p:blipFill>
        <p:spPr bwMode="auto">
          <a:xfrm>
            <a:off x="1750014" y="5000255"/>
            <a:ext cx="503195" cy="33262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http://www.economia.gob.mx/images/logoSE_hoz.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r="31673"/>
          <a:stretch/>
        </p:blipFill>
        <p:spPr bwMode="auto">
          <a:xfrm>
            <a:off x="5835906" y="5839096"/>
            <a:ext cx="514890" cy="34448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http://www.funcionpublica.gob.mx/web/2013/images/logoSFP_hoz.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30843"/>
          <a:stretch/>
        </p:blipFill>
        <p:spPr bwMode="auto">
          <a:xfrm>
            <a:off x="7079114" y="4784346"/>
            <a:ext cx="503195" cy="33262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75250" y="3310210"/>
            <a:ext cx="406175" cy="3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6" descr="http://www.funcionpublica.gob.mx/web/2013/images/logoSFP_hoz.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30843"/>
          <a:stretch/>
        </p:blipFill>
        <p:spPr bwMode="auto">
          <a:xfrm>
            <a:off x="7134313" y="3688519"/>
            <a:ext cx="503195" cy="33262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ttp://www.funcionpublica.gob.mx/web/2013/images/logoSFP_hoz.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30843"/>
          <a:stretch/>
        </p:blipFill>
        <p:spPr bwMode="auto">
          <a:xfrm>
            <a:off x="6780787" y="2057319"/>
            <a:ext cx="549925" cy="36351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http://www.funcionpublica.gob.mx/web/2013/images/logoSFP_hoz.pn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r="30843"/>
          <a:stretch/>
        </p:blipFill>
        <p:spPr bwMode="auto">
          <a:xfrm>
            <a:off x="4672704" y="1804145"/>
            <a:ext cx="214313" cy="131137"/>
          </a:xfrm>
          <a:prstGeom prst="rect">
            <a:avLst/>
          </a:prstGeom>
          <a:solidFill>
            <a:schemeClr val="bg1"/>
          </a:solidFill>
          <a:extLst/>
        </p:spPr>
      </p:pic>
      <p:pic>
        <p:nvPicPr>
          <p:cNvPr id="103" name="Picture 1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48918" y="1803467"/>
            <a:ext cx="176687" cy="14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10" descr="http://www.economia.gob.mx/images/logoSE_hoz.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r="31673"/>
          <a:stretch/>
        </p:blipFill>
        <p:spPr bwMode="auto">
          <a:xfrm>
            <a:off x="4921398" y="1810190"/>
            <a:ext cx="203549" cy="136186"/>
          </a:xfrm>
          <a:prstGeom prst="rect">
            <a:avLst/>
          </a:prstGeom>
          <a:solidFill>
            <a:schemeClr val="bg1"/>
          </a:solidFill>
          <a:extLst/>
        </p:spPr>
      </p:pic>
      <p:pic>
        <p:nvPicPr>
          <p:cNvPr id="109" name="Picture 8" descr="http://hacienda.gob.mx/imagenes/buscador/logoSHCP_hoz.pn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r="32552"/>
          <a:stretch/>
        </p:blipFill>
        <p:spPr bwMode="auto">
          <a:xfrm>
            <a:off x="5131195" y="1804144"/>
            <a:ext cx="201388" cy="142232"/>
          </a:xfrm>
          <a:prstGeom prst="rect">
            <a:avLst/>
          </a:prstGeom>
          <a:solidFill>
            <a:schemeClr val="bg1"/>
          </a:solidFill>
          <a:extLst/>
        </p:spPr>
      </p:pic>
      <p:pic>
        <p:nvPicPr>
          <p:cNvPr id="112" name="Picture 2" descr="http://agencia.medianell.com/m/p/770x410/agencia/files/39723-media.jp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2324" b="12761"/>
          <a:stretch/>
        </p:blipFill>
        <p:spPr bwMode="auto">
          <a:xfrm>
            <a:off x="4773613" y="1330365"/>
            <a:ext cx="705952" cy="37547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920299" y="5541073"/>
            <a:ext cx="739395" cy="550286"/>
          </a:xfrm>
          <a:prstGeom prst="rect">
            <a:avLst/>
          </a:prstGeom>
        </p:spPr>
      </p:pic>
      <p:pic>
        <p:nvPicPr>
          <p:cNvPr id="114" name="Imagen 113"/>
          <p:cNvPicPr>
            <a:picLocks noChangeAspect="1"/>
          </p:cNvPicPr>
          <p:nvPr/>
        </p:nvPicPr>
        <p:blipFill>
          <a:blip r:embed="rId29"/>
          <a:stretch>
            <a:fillRect/>
          </a:stretch>
        </p:blipFill>
        <p:spPr>
          <a:xfrm flipH="1">
            <a:off x="3488301" y="5504612"/>
            <a:ext cx="701637" cy="525971"/>
          </a:xfrm>
          <a:prstGeom prst="rect">
            <a:avLst/>
          </a:prstGeom>
        </p:spPr>
      </p:pic>
      <p:pic>
        <p:nvPicPr>
          <p:cNvPr id="7" name="Imagen 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360251" y="4765798"/>
            <a:ext cx="899672" cy="449836"/>
          </a:xfrm>
          <a:prstGeom prst="rect">
            <a:avLst/>
          </a:prstGeom>
        </p:spPr>
      </p:pic>
      <p:pic>
        <p:nvPicPr>
          <p:cNvPr id="115" name="Picture 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21382" y="3627253"/>
            <a:ext cx="406175" cy="3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90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0492" y="633074"/>
            <a:ext cx="1237342" cy="946075"/>
          </a:xfrm>
        </p:spPr>
      </p:pic>
      <p:sp>
        <p:nvSpPr>
          <p:cNvPr id="6" name="CuadroTexto 5"/>
          <p:cNvSpPr txBox="1"/>
          <p:nvPr/>
        </p:nvSpPr>
        <p:spPr>
          <a:xfrm>
            <a:off x="1165696" y="6441143"/>
            <a:ext cx="6812615" cy="461665"/>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Comisión Europea (2006), </a:t>
            </a:r>
            <a:r>
              <a:rPr lang="es-MX" sz="1200" i="1" dirty="0">
                <a:latin typeface="Arial" panose="020B0604020202020204" pitchFamily="34" charset="0"/>
                <a:cs typeface="Arial" panose="020B0604020202020204" pitchFamily="34" charset="0"/>
              </a:rPr>
              <a:t>La nueva definición de PYME: Guía del usuario y ejemplo de declaración</a:t>
            </a:r>
            <a:endParaRPr lang="es-MX" sz="1200"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1301049" y="2187846"/>
            <a:ext cx="5657850" cy="3017520"/>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just">
              <a:buNone/>
            </a:pPr>
            <a:endParaRPr lang="es-MX" sz="2800" dirty="0">
              <a:cs typeface="Arial" panose="020B0604020202020204" pitchFamily="34" charset="0"/>
            </a:endParaRPr>
          </a:p>
          <a:p>
            <a:pPr marL="201168" lvl="1" indent="0" algn="just">
              <a:buNone/>
            </a:pPr>
            <a:r>
              <a:rPr lang="es-MX" sz="2800" dirty="0">
                <a:cs typeface="Arial" panose="020B0604020202020204" pitchFamily="34" charset="0"/>
              </a:rPr>
              <a:t>"La categoría de microempresas, pequeñas y medianas empresas (PYME) está constituida por empresas que ocupan a </a:t>
            </a:r>
            <a:r>
              <a:rPr lang="es-MX" sz="2800" b="1" dirty="0">
                <a:cs typeface="Arial" panose="020B0604020202020204" pitchFamily="34" charset="0"/>
              </a:rPr>
              <a:t>menos de 250 personas</a:t>
            </a:r>
            <a:r>
              <a:rPr lang="es-MX" sz="2800" dirty="0">
                <a:cs typeface="Arial" panose="020B0604020202020204" pitchFamily="34" charset="0"/>
              </a:rPr>
              <a:t> y cuyo </a:t>
            </a:r>
            <a:r>
              <a:rPr lang="es-MX" sz="2800" b="1" dirty="0">
                <a:cs typeface="Arial" panose="020B0604020202020204" pitchFamily="34" charset="0"/>
              </a:rPr>
              <a:t>volumen de negocios anual no excede de 50 millones de euros </a:t>
            </a:r>
            <a:r>
              <a:rPr lang="es-MX" sz="2800" dirty="0">
                <a:cs typeface="Arial" panose="020B0604020202020204" pitchFamily="34" charset="0"/>
              </a:rPr>
              <a:t>o cuyo </a:t>
            </a:r>
            <a:r>
              <a:rPr lang="es-MX" sz="2800" b="1" dirty="0">
                <a:cs typeface="Arial" panose="020B0604020202020204" pitchFamily="34" charset="0"/>
              </a:rPr>
              <a:t>balance general anual no excede de 43 millones de euros</a:t>
            </a:r>
            <a:r>
              <a:rPr lang="es-MX" sz="2800" dirty="0">
                <a:cs typeface="Arial" panose="020B0604020202020204" pitchFamily="34" charset="0"/>
              </a:rPr>
              <a:t>".</a:t>
            </a:r>
            <a:endParaRPr lang="es-MX" sz="2800" baseline="30000" dirty="0">
              <a:cs typeface="Arial" panose="020B0604020202020204" pitchFamily="34" charset="0"/>
            </a:endParaRPr>
          </a:p>
          <a:p>
            <a:pPr marL="201168" lvl="1" indent="0" algn="just">
              <a:buNone/>
            </a:pPr>
            <a:endParaRPr lang="es-MX" sz="2800" baseline="30000" dirty="0">
              <a:cs typeface="Arial" panose="020B0604020202020204" pitchFamily="34" charset="0"/>
            </a:endParaRPr>
          </a:p>
          <a:p>
            <a:pPr marL="150872" lvl="1" indent="0" algn="r">
              <a:buNone/>
            </a:pPr>
            <a:r>
              <a:rPr lang="es-MX" i="1" dirty="0">
                <a:cs typeface="Arial" panose="020B0604020202020204" pitchFamily="34" charset="0"/>
              </a:rPr>
              <a:t>Recomendación 2003/361/CE</a:t>
            </a:r>
          </a:p>
          <a:p>
            <a:pPr marL="384048" lvl="2" indent="0" algn="just">
              <a:buNone/>
            </a:pPr>
            <a:endParaRPr lang="es-MX" sz="2800" dirty="0">
              <a:cs typeface="Arial" panose="020B0604020202020204" pitchFamily="34" charset="0"/>
            </a:endParaRPr>
          </a:p>
        </p:txBody>
      </p:sp>
      <p:sp>
        <p:nvSpPr>
          <p:cNvPr id="7" name="Título 1"/>
          <p:cNvSpPr txBox="1">
            <a:spLocks/>
          </p:cNvSpPr>
          <p:nvPr/>
        </p:nvSpPr>
        <p:spPr>
          <a:xfrm>
            <a:off x="552249" y="790851"/>
            <a:ext cx="4636369" cy="57029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Algunos ejemplos de clasificación</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364029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744553100"/>
              </p:ext>
            </p:extLst>
          </p:nvPr>
        </p:nvGraphicFramePr>
        <p:xfrm>
          <a:off x="1245976" y="1359843"/>
          <a:ext cx="6343652" cy="4815840"/>
        </p:xfrm>
        <a:graphic>
          <a:graphicData uri="http://schemas.openxmlformats.org/drawingml/2006/table">
            <a:tbl>
              <a:tblPr firstRow="1" bandRow="1">
                <a:tableStyleId>{5C22544A-7EE6-4342-B048-85BDC9FD1C3A}</a:tableStyleId>
              </a:tblPr>
              <a:tblGrid>
                <a:gridCol w="1585913"/>
                <a:gridCol w="1585913"/>
                <a:gridCol w="1585913"/>
                <a:gridCol w="1585913"/>
              </a:tblGrid>
              <a:tr h="285750">
                <a:tc>
                  <a:txBody>
                    <a:bodyPr/>
                    <a:lstStyle/>
                    <a:p>
                      <a:pPr algn="ctr"/>
                      <a:r>
                        <a:rPr lang="es-MX" sz="1800" dirty="0" smtClean="0">
                          <a:latin typeface="Arial" panose="020B0604020202020204" pitchFamily="34" charset="0"/>
                          <a:cs typeface="Arial" panose="020B0604020202020204" pitchFamily="34" charset="0"/>
                        </a:rPr>
                        <a:t>País</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Número de empleos</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Ventas máximas</a:t>
                      </a:r>
                    </a:p>
                    <a:p>
                      <a:pPr algn="ctr"/>
                      <a:r>
                        <a:rPr lang="es-MX" sz="1800" dirty="0" smtClean="0">
                          <a:latin typeface="Arial" panose="020B0604020202020204" pitchFamily="34" charset="0"/>
                          <a:cs typeface="Arial" panose="020B0604020202020204" pitchFamily="34" charset="0"/>
                        </a:rPr>
                        <a:t>(USD)</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Monto de préstamo</a:t>
                      </a:r>
                    </a:p>
                    <a:p>
                      <a:pPr algn="ctr"/>
                      <a:r>
                        <a:rPr lang="es-MX" sz="1800" dirty="0" smtClean="0">
                          <a:latin typeface="Arial" panose="020B0604020202020204" pitchFamily="34" charset="0"/>
                          <a:cs typeface="Arial" panose="020B0604020202020204" pitchFamily="34" charset="0"/>
                        </a:rPr>
                        <a:t>(USD)</a:t>
                      </a:r>
                      <a:endParaRPr lang="es-MX" sz="1800" dirty="0">
                        <a:latin typeface="Arial" panose="020B0604020202020204" pitchFamily="34" charset="0"/>
                        <a:cs typeface="Arial" panose="020B0604020202020204" pitchFamily="34" charset="0"/>
                      </a:endParaRPr>
                    </a:p>
                  </a:txBody>
                  <a:tcPr marL="51435" marR="51435" marT="34290" marB="34290" anchor="ctr"/>
                </a:tc>
              </a:tr>
              <a:tr h="285750">
                <a:tc gridSpan="4">
                  <a:txBody>
                    <a:bodyPr/>
                    <a:lstStyle/>
                    <a:p>
                      <a:pPr algn="ctr"/>
                      <a:r>
                        <a:rPr lang="es-MX" sz="1400" b="1" dirty="0" smtClean="0">
                          <a:latin typeface="Arial" panose="020B0604020202020204" pitchFamily="34" charset="0"/>
                          <a:cs typeface="Arial" panose="020B0604020202020204" pitchFamily="34" charset="0"/>
                        </a:rPr>
                        <a:t>AMÉRICA LATINA</a:t>
                      </a:r>
                      <a:endParaRPr lang="es-MX" sz="1400" b="1" dirty="0">
                        <a:latin typeface="Arial" panose="020B0604020202020204" pitchFamily="34" charset="0"/>
                        <a:cs typeface="Arial" panose="020B0604020202020204" pitchFamily="34" charset="0"/>
                      </a:endParaRPr>
                    </a:p>
                  </a:txBody>
                  <a:tcPr marL="51435" marR="51435"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r>
              <a:tr h="285750">
                <a:tc>
                  <a:txBody>
                    <a:bodyPr/>
                    <a:lstStyle/>
                    <a:p>
                      <a:pPr algn="ctr"/>
                      <a:r>
                        <a:rPr lang="es-MX" sz="1400" dirty="0" smtClean="0">
                          <a:latin typeface="Arial" panose="020B0604020202020204" pitchFamily="34" charset="0"/>
                          <a:cs typeface="Arial" panose="020B0604020202020204" pitchFamily="34" charset="0"/>
                        </a:rPr>
                        <a:t>Argentina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23,900,000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Costa Rica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540,000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República Dominicana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13,879</a:t>
                      </a: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El Salvador</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1,000,000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Guatemala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19,604</a:t>
                      </a: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Panamá</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Perú</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9,962</a:t>
                      </a: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Uruguay</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3,323,292</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gridSpan="4">
                  <a:txBody>
                    <a:bodyPr/>
                    <a:lstStyle/>
                    <a:p>
                      <a:pPr algn="ctr"/>
                      <a:r>
                        <a:rPr lang="es-MX" sz="1400" b="1" dirty="0" smtClean="0">
                          <a:latin typeface="Arial" panose="020B0604020202020204" pitchFamily="34" charset="0"/>
                          <a:cs typeface="Arial" panose="020B0604020202020204" pitchFamily="34" charset="0"/>
                        </a:rPr>
                        <a:t>NORTEAMÉRICA</a:t>
                      </a:r>
                      <a:r>
                        <a:rPr lang="es-MX" sz="1400" b="1" baseline="0" dirty="0" smtClean="0">
                          <a:latin typeface="Arial" panose="020B0604020202020204" pitchFamily="34" charset="0"/>
                          <a:cs typeface="Arial" panose="020B0604020202020204" pitchFamily="34" charset="0"/>
                        </a:rPr>
                        <a:t> Y EUROPA…</a:t>
                      </a:r>
                      <a:endParaRPr lang="es-MX" sz="1400" b="1" dirty="0">
                        <a:latin typeface="Arial" panose="020B0604020202020204" pitchFamily="34" charset="0"/>
                        <a:cs typeface="Arial" panose="020B0604020202020204" pitchFamily="34" charset="0"/>
                      </a:endParaRPr>
                    </a:p>
                  </a:txBody>
                  <a:tcPr marL="51435" marR="51435"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r>
              <a:tr h="285750">
                <a:tc>
                  <a:txBody>
                    <a:bodyPr/>
                    <a:lstStyle/>
                    <a:p>
                      <a:pPr algn="ctr"/>
                      <a:r>
                        <a:rPr lang="es-MX" sz="1400" dirty="0" smtClean="0">
                          <a:latin typeface="Arial" panose="020B0604020202020204" pitchFamily="34" charset="0"/>
                          <a:cs typeface="Arial" panose="020B0604020202020204" pitchFamily="34" charset="0"/>
                        </a:rPr>
                        <a:t>Alemania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69,400,000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Canadá</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499</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43,700,000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4,374,069</a:t>
                      </a: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Eslovenia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48,600,000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bl>
          </a:graphicData>
        </a:graphic>
      </p:graphicFrame>
      <p:sp>
        <p:nvSpPr>
          <p:cNvPr id="6" name="CuadroTexto 5"/>
          <p:cNvSpPr txBox="1"/>
          <p:nvPr/>
        </p:nvSpPr>
        <p:spPr>
          <a:xfrm>
            <a:off x="1129600" y="6301716"/>
            <a:ext cx="6812615"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a:t>
            </a:r>
            <a:r>
              <a:rPr lang="en-US" sz="1200" dirty="0" err="1">
                <a:latin typeface="Arial" panose="020B0604020202020204" pitchFamily="34" charset="0"/>
                <a:cs typeface="Arial" panose="020B0604020202020204" pitchFamily="34" charset="0"/>
              </a:rPr>
              <a:t>Ardic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Oya</a:t>
            </a:r>
            <a:r>
              <a:rPr lang="en-US" sz="1200" dirty="0">
                <a:latin typeface="Arial" panose="020B0604020202020204" pitchFamily="34" charset="0"/>
                <a:cs typeface="Arial" panose="020B0604020202020204" pitchFamily="34" charset="0"/>
              </a:rPr>
              <a:t> P., </a:t>
            </a:r>
            <a:r>
              <a:rPr lang="en-US" sz="1200" dirty="0" err="1">
                <a:latin typeface="Arial" panose="020B0604020202020204" pitchFamily="34" charset="0"/>
                <a:cs typeface="Arial" panose="020B0604020202020204" pitchFamily="34" charset="0"/>
              </a:rPr>
              <a:t>Natalyia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Mylenko</a:t>
            </a:r>
            <a:r>
              <a:rPr lang="en-US" sz="1200" dirty="0">
                <a:latin typeface="Arial" panose="020B0604020202020204" pitchFamily="34" charset="0"/>
                <a:cs typeface="Arial" panose="020B0604020202020204" pitchFamily="34" charset="0"/>
              </a:rPr>
              <a:t> y Valentina </a:t>
            </a:r>
            <a:r>
              <a:rPr lang="en-US" sz="1200" dirty="0" err="1">
                <a:latin typeface="Arial" panose="020B0604020202020204" pitchFamily="34" charset="0"/>
                <a:cs typeface="Arial" panose="020B0604020202020204" pitchFamily="34" charset="0"/>
              </a:rPr>
              <a:t>Saltane</a:t>
            </a:r>
            <a:r>
              <a:rPr lang="en-US" sz="1200" dirty="0">
                <a:latin typeface="Arial" panose="020B0604020202020204" pitchFamily="34" charset="0"/>
                <a:cs typeface="Arial" panose="020B0604020202020204" pitchFamily="34" charset="0"/>
              </a:rPr>
              <a:t> (2011), </a:t>
            </a:r>
            <a:r>
              <a:rPr lang="en-US" sz="1200" i="1" dirty="0">
                <a:latin typeface="Arial" panose="020B0604020202020204" pitchFamily="34" charset="0"/>
                <a:cs typeface="Arial" panose="020B0604020202020204" pitchFamily="34" charset="0"/>
              </a:rPr>
              <a:t>Small and Medium </a:t>
            </a:r>
            <a:r>
              <a:rPr lang="en-US" sz="1200" i="1" dirty="0" err="1">
                <a:latin typeface="Arial" panose="020B0604020202020204" pitchFamily="34" charset="0"/>
                <a:cs typeface="Arial" panose="020B0604020202020204" pitchFamily="34" charset="0"/>
              </a:rPr>
              <a:t>Entreprises</a:t>
            </a:r>
            <a:r>
              <a:rPr lang="en-US" sz="1200" i="1" dirty="0">
                <a:latin typeface="Arial" panose="020B0604020202020204" pitchFamily="34" charset="0"/>
                <a:cs typeface="Arial" panose="020B0604020202020204" pitchFamily="34" charset="0"/>
              </a:rPr>
              <a:t>: A cross-country analysis with a new data set. </a:t>
            </a:r>
            <a:r>
              <a:rPr lang="en-US" sz="1200" dirty="0">
                <a:latin typeface="Arial" panose="020B0604020202020204" pitchFamily="34" charset="0"/>
                <a:cs typeface="Arial" panose="020B0604020202020204" pitchFamily="34" charset="0"/>
              </a:rPr>
              <a:t>Policy Research Working Paper N° 5538, World Bank, 2011.</a:t>
            </a:r>
          </a:p>
        </p:txBody>
      </p:sp>
      <p:sp>
        <p:nvSpPr>
          <p:cNvPr id="7" name="Título 1"/>
          <p:cNvSpPr txBox="1">
            <a:spLocks/>
          </p:cNvSpPr>
          <p:nvPr/>
        </p:nvSpPr>
        <p:spPr>
          <a:xfrm>
            <a:off x="525179" y="381777"/>
            <a:ext cx="4636369" cy="57029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Algunos ejemplos de clasificación</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2978486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182380507"/>
              </p:ext>
            </p:extLst>
          </p:nvPr>
        </p:nvGraphicFramePr>
        <p:xfrm>
          <a:off x="1273046" y="1305701"/>
          <a:ext cx="6343652" cy="4606290"/>
        </p:xfrm>
        <a:graphic>
          <a:graphicData uri="http://schemas.openxmlformats.org/drawingml/2006/table">
            <a:tbl>
              <a:tblPr firstRow="1" bandRow="1">
                <a:tableStyleId>{5C22544A-7EE6-4342-B048-85BDC9FD1C3A}</a:tableStyleId>
              </a:tblPr>
              <a:tblGrid>
                <a:gridCol w="1585913"/>
                <a:gridCol w="1585913"/>
                <a:gridCol w="1585913"/>
                <a:gridCol w="1585913"/>
              </a:tblGrid>
              <a:tr h="285750">
                <a:tc>
                  <a:txBody>
                    <a:bodyPr/>
                    <a:lstStyle/>
                    <a:p>
                      <a:pPr algn="ctr"/>
                      <a:r>
                        <a:rPr lang="es-MX" sz="1800" dirty="0" smtClean="0">
                          <a:latin typeface="Arial" panose="020B0604020202020204" pitchFamily="34" charset="0"/>
                          <a:cs typeface="Arial" panose="020B0604020202020204" pitchFamily="34" charset="0"/>
                        </a:rPr>
                        <a:t>País</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Número de empleos</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Ventas máximas</a:t>
                      </a:r>
                    </a:p>
                    <a:p>
                      <a:pPr algn="ctr"/>
                      <a:r>
                        <a:rPr lang="es-MX" sz="1800" dirty="0" smtClean="0">
                          <a:latin typeface="Arial" panose="020B0604020202020204" pitchFamily="34" charset="0"/>
                          <a:cs typeface="Arial" panose="020B0604020202020204" pitchFamily="34" charset="0"/>
                        </a:rPr>
                        <a:t>(USD)</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Monto de préstamo</a:t>
                      </a:r>
                    </a:p>
                    <a:p>
                      <a:pPr algn="ctr"/>
                      <a:r>
                        <a:rPr lang="es-MX" sz="1800" dirty="0" smtClean="0">
                          <a:latin typeface="Arial" panose="020B0604020202020204" pitchFamily="34" charset="0"/>
                          <a:cs typeface="Arial" panose="020B0604020202020204" pitchFamily="34" charset="0"/>
                        </a:rPr>
                        <a:t>(USD)</a:t>
                      </a:r>
                      <a:endParaRPr lang="es-MX" sz="1800" dirty="0">
                        <a:latin typeface="Arial" panose="020B0604020202020204" pitchFamily="34" charset="0"/>
                        <a:cs typeface="Arial" panose="020B0604020202020204" pitchFamily="34" charset="0"/>
                      </a:endParaRPr>
                    </a:p>
                  </a:txBody>
                  <a:tcPr marL="51435" marR="51435" marT="34290" marB="34290" anchor="ctr"/>
                </a:tc>
              </a:tr>
              <a:tr h="285750">
                <a:tc gridSpan="4">
                  <a:txBody>
                    <a:bodyPr/>
                    <a:lstStyle/>
                    <a:p>
                      <a:pPr algn="ctr"/>
                      <a:r>
                        <a:rPr lang="es-MX" sz="1400" b="1" dirty="0" smtClean="0">
                          <a:latin typeface="Arial" panose="020B0604020202020204" pitchFamily="34" charset="0"/>
                          <a:cs typeface="Arial" panose="020B0604020202020204" pitchFamily="34" charset="0"/>
                        </a:rPr>
                        <a:t>…NORTEAMÉRICA Y EUROPA…</a:t>
                      </a:r>
                      <a:endParaRPr lang="es-MX" sz="1400" b="1" dirty="0">
                        <a:latin typeface="Arial" panose="020B0604020202020204" pitchFamily="34" charset="0"/>
                        <a:cs typeface="Arial" panose="020B0604020202020204" pitchFamily="34" charset="0"/>
                      </a:endParaRPr>
                    </a:p>
                  </a:txBody>
                  <a:tcPr marL="51435" marR="51435"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r>
              <a:tr h="285750">
                <a:tc>
                  <a:txBody>
                    <a:bodyPr/>
                    <a:lstStyle/>
                    <a:p>
                      <a:pPr algn="ctr"/>
                      <a:r>
                        <a:rPr lang="es-MX" sz="1400" dirty="0" smtClean="0">
                          <a:latin typeface="Arial" panose="020B0604020202020204" pitchFamily="34" charset="0"/>
                          <a:cs typeface="Arial" panose="020B0604020202020204" pitchFamily="34" charset="0"/>
                        </a:rPr>
                        <a:t>España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13,900,000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Estados Unidos</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1,000,000</a:t>
                      </a: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Francia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69,400,000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Grecia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69,400,000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Holanda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73,500,000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Hungría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69,400,000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Irlanda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249</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Italia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Letonia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Lituania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249</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55,600,000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Polonia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Portugal</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249</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bl>
          </a:graphicData>
        </a:graphic>
      </p:graphicFrame>
      <p:sp>
        <p:nvSpPr>
          <p:cNvPr id="7" name="CuadroTexto 6"/>
          <p:cNvSpPr txBox="1"/>
          <p:nvPr/>
        </p:nvSpPr>
        <p:spPr>
          <a:xfrm>
            <a:off x="1156672" y="6265621"/>
            <a:ext cx="6812615"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a:t>
            </a:r>
            <a:r>
              <a:rPr lang="en-US" sz="1200" dirty="0" err="1">
                <a:latin typeface="Arial" panose="020B0604020202020204" pitchFamily="34" charset="0"/>
                <a:cs typeface="Arial" panose="020B0604020202020204" pitchFamily="34" charset="0"/>
              </a:rPr>
              <a:t>Ardic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Oya</a:t>
            </a:r>
            <a:r>
              <a:rPr lang="en-US" sz="1200" dirty="0">
                <a:latin typeface="Arial" panose="020B0604020202020204" pitchFamily="34" charset="0"/>
                <a:cs typeface="Arial" panose="020B0604020202020204" pitchFamily="34" charset="0"/>
              </a:rPr>
              <a:t> P., </a:t>
            </a:r>
            <a:r>
              <a:rPr lang="en-US" sz="1200" dirty="0" err="1">
                <a:latin typeface="Arial" panose="020B0604020202020204" pitchFamily="34" charset="0"/>
                <a:cs typeface="Arial" panose="020B0604020202020204" pitchFamily="34" charset="0"/>
              </a:rPr>
              <a:t>Natalyia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Mylenko</a:t>
            </a:r>
            <a:r>
              <a:rPr lang="en-US" sz="1200" dirty="0">
                <a:latin typeface="Arial" panose="020B0604020202020204" pitchFamily="34" charset="0"/>
                <a:cs typeface="Arial" panose="020B0604020202020204" pitchFamily="34" charset="0"/>
              </a:rPr>
              <a:t> y Valentina </a:t>
            </a:r>
            <a:r>
              <a:rPr lang="en-US" sz="1200" dirty="0" err="1">
                <a:latin typeface="Arial" panose="020B0604020202020204" pitchFamily="34" charset="0"/>
                <a:cs typeface="Arial" panose="020B0604020202020204" pitchFamily="34" charset="0"/>
              </a:rPr>
              <a:t>Saltane</a:t>
            </a:r>
            <a:r>
              <a:rPr lang="en-US" sz="1200" dirty="0">
                <a:latin typeface="Arial" panose="020B0604020202020204" pitchFamily="34" charset="0"/>
                <a:cs typeface="Arial" panose="020B0604020202020204" pitchFamily="34" charset="0"/>
              </a:rPr>
              <a:t> (2011), </a:t>
            </a:r>
            <a:r>
              <a:rPr lang="en-US" sz="1200" i="1" dirty="0">
                <a:latin typeface="Arial" panose="020B0604020202020204" pitchFamily="34" charset="0"/>
                <a:cs typeface="Arial" panose="020B0604020202020204" pitchFamily="34" charset="0"/>
              </a:rPr>
              <a:t>Small and Medium </a:t>
            </a:r>
            <a:r>
              <a:rPr lang="en-US" sz="1200" i="1" dirty="0" err="1">
                <a:latin typeface="Arial" panose="020B0604020202020204" pitchFamily="34" charset="0"/>
                <a:cs typeface="Arial" panose="020B0604020202020204" pitchFamily="34" charset="0"/>
              </a:rPr>
              <a:t>Entreprises</a:t>
            </a:r>
            <a:r>
              <a:rPr lang="en-US" sz="1200" i="1" dirty="0">
                <a:latin typeface="Arial" panose="020B0604020202020204" pitchFamily="34" charset="0"/>
                <a:cs typeface="Arial" panose="020B0604020202020204" pitchFamily="34" charset="0"/>
              </a:rPr>
              <a:t>: A cross-country analysis with a new data set. </a:t>
            </a:r>
            <a:r>
              <a:rPr lang="en-US" sz="1200" dirty="0">
                <a:latin typeface="Arial" panose="020B0604020202020204" pitchFamily="34" charset="0"/>
                <a:cs typeface="Arial" panose="020B0604020202020204" pitchFamily="34" charset="0"/>
              </a:rPr>
              <a:t>Policy Research Working Paper N° 5538, World Bank, 2011.</a:t>
            </a:r>
          </a:p>
        </p:txBody>
      </p:sp>
      <p:sp>
        <p:nvSpPr>
          <p:cNvPr id="6" name="Título 1"/>
          <p:cNvSpPr txBox="1">
            <a:spLocks/>
          </p:cNvSpPr>
          <p:nvPr/>
        </p:nvSpPr>
        <p:spPr>
          <a:xfrm>
            <a:off x="525179" y="381777"/>
            <a:ext cx="4636369" cy="57029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Algunos ejemplos de clasificación</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215126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90067097"/>
              </p:ext>
            </p:extLst>
          </p:nvPr>
        </p:nvGraphicFramePr>
        <p:xfrm>
          <a:off x="1435473" y="1919219"/>
          <a:ext cx="6343652" cy="2606040"/>
        </p:xfrm>
        <a:graphic>
          <a:graphicData uri="http://schemas.openxmlformats.org/drawingml/2006/table">
            <a:tbl>
              <a:tblPr firstRow="1" bandRow="1">
                <a:tableStyleId>{5C22544A-7EE6-4342-B048-85BDC9FD1C3A}</a:tableStyleId>
              </a:tblPr>
              <a:tblGrid>
                <a:gridCol w="1585913"/>
                <a:gridCol w="1585913"/>
                <a:gridCol w="1585913"/>
                <a:gridCol w="1585913"/>
              </a:tblGrid>
              <a:tr h="285750">
                <a:tc>
                  <a:txBody>
                    <a:bodyPr/>
                    <a:lstStyle/>
                    <a:p>
                      <a:pPr algn="ctr"/>
                      <a:r>
                        <a:rPr lang="es-MX" sz="1800" dirty="0" smtClean="0">
                          <a:latin typeface="Arial" panose="020B0604020202020204" pitchFamily="34" charset="0"/>
                          <a:cs typeface="Arial" panose="020B0604020202020204" pitchFamily="34" charset="0"/>
                        </a:rPr>
                        <a:t>País</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Número de empleos</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Ventas máximas</a:t>
                      </a:r>
                    </a:p>
                    <a:p>
                      <a:pPr algn="ctr"/>
                      <a:r>
                        <a:rPr lang="es-MX" sz="1800" dirty="0" smtClean="0">
                          <a:latin typeface="Arial" panose="020B0604020202020204" pitchFamily="34" charset="0"/>
                          <a:cs typeface="Arial" panose="020B0604020202020204" pitchFamily="34" charset="0"/>
                        </a:rPr>
                        <a:t>(USD)</a:t>
                      </a:r>
                      <a:endParaRPr lang="es-MX" sz="1800" dirty="0">
                        <a:latin typeface="Arial" panose="020B0604020202020204" pitchFamily="34" charset="0"/>
                        <a:cs typeface="Arial" panose="020B0604020202020204" pitchFamily="34" charset="0"/>
                      </a:endParaRPr>
                    </a:p>
                  </a:txBody>
                  <a:tcPr marL="51435" marR="51435" marT="34290" marB="34290" anchor="ctr"/>
                </a:tc>
                <a:tc>
                  <a:txBody>
                    <a:bodyPr/>
                    <a:lstStyle/>
                    <a:p>
                      <a:pPr algn="ctr"/>
                      <a:r>
                        <a:rPr lang="es-MX" sz="1800" dirty="0" smtClean="0">
                          <a:latin typeface="Arial" panose="020B0604020202020204" pitchFamily="34" charset="0"/>
                          <a:cs typeface="Arial" panose="020B0604020202020204" pitchFamily="34" charset="0"/>
                        </a:rPr>
                        <a:t>Monto de préstamo</a:t>
                      </a:r>
                    </a:p>
                    <a:p>
                      <a:pPr algn="ctr"/>
                      <a:r>
                        <a:rPr lang="es-MX" sz="1800" dirty="0" smtClean="0">
                          <a:latin typeface="Arial" panose="020B0604020202020204" pitchFamily="34" charset="0"/>
                          <a:cs typeface="Arial" panose="020B0604020202020204" pitchFamily="34" charset="0"/>
                        </a:rPr>
                        <a:t>(USD)</a:t>
                      </a:r>
                      <a:endParaRPr lang="es-MX" sz="1800" dirty="0">
                        <a:latin typeface="Arial" panose="020B0604020202020204" pitchFamily="34" charset="0"/>
                        <a:cs typeface="Arial" panose="020B0604020202020204" pitchFamily="34" charset="0"/>
                      </a:endParaRPr>
                    </a:p>
                  </a:txBody>
                  <a:tcPr marL="51435" marR="51435" marT="34290" marB="34290" anchor="ctr"/>
                </a:tc>
              </a:tr>
              <a:tr h="285750">
                <a:tc gridSpan="4">
                  <a:txBody>
                    <a:bodyPr/>
                    <a:lstStyle/>
                    <a:p>
                      <a:pPr algn="ctr"/>
                      <a:r>
                        <a:rPr lang="es-MX" sz="1400" b="1" dirty="0" smtClean="0">
                          <a:latin typeface="Arial" panose="020B0604020202020204" pitchFamily="34" charset="0"/>
                          <a:cs typeface="Arial" panose="020B0604020202020204" pitchFamily="34" charset="0"/>
                        </a:rPr>
                        <a:t>…NORTEAMÉRICA Y EUROPA</a:t>
                      </a:r>
                      <a:endParaRPr lang="es-MX" sz="1400" b="1" dirty="0">
                        <a:latin typeface="Arial" panose="020B0604020202020204" pitchFamily="34" charset="0"/>
                        <a:cs typeface="Arial" panose="020B0604020202020204" pitchFamily="34" charset="0"/>
                      </a:endParaRPr>
                    </a:p>
                  </a:txBody>
                  <a:tcPr marL="51435" marR="51435"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s-MX" sz="1400" dirty="0">
                        <a:latin typeface="Arial" panose="020B0604020202020204" pitchFamily="34" charset="0"/>
                        <a:cs typeface="Arial" panose="020B0604020202020204" pitchFamily="34" charset="0"/>
                      </a:endParaRPr>
                    </a:p>
                  </a:txBody>
                  <a:tcPr marL="68580" marR="68580" marT="34290" marB="34290"/>
                </a:tc>
              </a:tr>
              <a:tr h="285750">
                <a:tc>
                  <a:txBody>
                    <a:bodyPr/>
                    <a:lstStyle/>
                    <a:p>
                      <a:pPr algn="ctr"/>
                      <a:r>
                        <a:rPr lang="es-MX" sz="1400" dirty="0" smtClean="0">
                          <a:latin typeface="Arial" panose="020B0604020202020204" pitchFamily="34" charset="0"/>
                          <a:cs typeface="Arial" panose="020B0604020202020204" pitchFamily="34" charset="0"/>
                        </a:rPr>
                        <a:t>Reino Unido</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35,500,000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Rusia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31,500,000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Serbia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250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13,900,000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Ucrania</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50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8,984,449</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r h="285750">
                <a:tc>
                  <a:txBody>
                    <a:bodyPr/>
                    <a:lstStyle/>
                    <a:p>
                      <a:pPr algn="ctr"/>
                      <a:r>
                        <a:rPr lang="es-MX" sz="1400" dirty="0" smtClean="0">
                          <a:latin typeface="Arial" panose="020B0604020202020204" pitchFamily="34" charset="0"/>
                          <a:cs typeface="Arial" panose="020B0604020202020204" pitchFamily="34" charset="0"/>
                        </a:rPr>
                        <a:t>Uzbekistán</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r>
                        <a:rPr lang="es-MX" sz="1400" dirty="0" smtClean="0">
                          <a:latin typeface="Arial" panose="020B0604020202020204" pitchFamily="34" charset="0"/>
                          <a:cs typeface="Arial" panose="020B0604020202020204" pitchFamily="34" charset="0"/>
                        </a:rPr>
                        <a:t>100</a:t>
                      </a: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c>
                  <a:txBody>
                    <a:bodyPr/>
                    <a:lstStyle/>
                    <a:p>
                      <a:pPr algn="ctr"/>
                      <a:endParaRPr lang="es-MX" sz="1400" dirty="0">
                        <a:latin typeface="Arial" panose="020B0604020202020204" pitchFamily="34" charset="0"/>
                        <a:cs typeface="Arial" panose="020B0604020202020204" pitchFamily="34" charset="0"/>
                      </a:endParaRPr>
                    </a:p>
                  </a:txBody>
                  <a:tcPr marL="51435" marR="51435" marT="34290" marB="34290"/>
                </a:tc>
              </a:tr>
            </a:tbl>
          </a:graphicData>
        </a:graphic>
      </p:graphicFrame>
      <p:sp>
        <p:nvSpPr>
          <p:cNvPr id="7" name="CuadroTexto 6"/>
          <p:cNvSpPr txBox="1"/>
          <p:nvPr/>
        </p:nvSpPr>
        <p:spPr>
          <a:xfrm>
            <a:off x="1138624" y="6205463"/>
            <a:ext cx="6812615"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Fuente: </a:t>
            </a:r>
            <a:r>
              <a:rPr lang="en-US" sz="1200" dirty="0" err="1">
                <a:latin typeface="Arial" panose="020B0604020202020204" pitchFamily="34" charset="0"/>
                <a:cs typeface="Arial" panose="020B0604020202020204" pitchFamily="34" charset="0"/>
              </a:rPr>
              <a:t>Ardic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Oya</a:t>
            </a:r>
            <a:r>
              <a:rPr lang="en-US" sz="1200" dirty="0">
                <a:latin typeface="Arial" panose="020B0604020202020204" pitchFamily="34" charset="0"/>
                <a:cs typeface="Arial" panose="020B0604020202020204" pitchFamily="34" charset="0"/>
              </a:rPr>
              <a:t> P., </a:t>
            </a:r>
            <a:r>
              <a:rPr lang="en-US" sz="1200" dirty="0" err="1">
                <a:latin typeface="Arial" panose="020B0604020202020204" pitchFamily="34" charset="0"/>
                <a:cs typeface="Arial" panose="020B0604020202020204" pitchFamily="34" charset="0"/>
              </a:rPr>
              <a:t>Natalyia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Mylenko</a:t>
            </a:r>
            <a:r>
              <a:rPr lang="en-US" sz="1200" dirty="0">
                <a:latin typeface="Arial" panose="020B0604020202020204" pitchFamily="34" charset="0"/>
                <a:cs typeface="Arial" panose="020B0604020202020204" pitchFamily="34" charset="0"/>
              </a:rPr>
              <a:t> y Valentina </a:t>
            </a:r>
            <a:r>
              <a:rPr lang="en-US" sz="1200" dirty="0" err="1">
                <a:latin typeface="Arial" panose="020B0604020202020204" pitchFamily="34" charset="0"/>
                <a:cs typeface="Arial" panose="020B0604020202020204" pitchFamily="34" charset="0"/>
              </a:rPr>
              <a:t>Saltane</a:t>
            </a:r>
            <a:r>
              <a:rPr lang="en-US" sz="1200" dirty="0">
                <a:latin typeface="Arial" panose="020B0604020202020204" pitchFamily="34" charset="0"/>
                <a:cs typeface="Arial" panose="020B0604020202020204" pitchFamily="34" charset="0"/>
              </a:rPr>
              <a:t> (2011), </a:t>
            </a:r>
            <a:r>
              <a:rPr lang="en-US" sz="1200" i="1" dirty="0">
                <a:latin typeface="Arial" panose="020B0604020202020204" pitchFamily="34" charset="0"/>
                <a:cs typeface="Arial" panose="020B0604020202020204" pitchFamily="34" charset="0"/>
              </a:rPr>
              <a:t>Small and Medium </a:t>
            </a:r>
            <a:r>
              <a:rPr lang="en-US" sz="1200" i="1" dirty="0" err="1">
                <a:latin typeface="Arial" panose="020B0604020202020204" pitchFamily="34" charset="0"/>
                <a:cs typeface="Arial" panose="020B0604020202020204" pitchFamily="34" charset="0"/>
              </a:rPr>
              <a:t>Entreprises</a:t>
            </a:r>
            <a:r>
              <a:rPr lang="en-US" sz="1200" i="1" dirty="0">
                <a:latin typeface="Arial" panose="020B0604020202020204" pitchFamily="34" charset="0"/>
                <a:cs typeface="Arial" panose="020B0604020202020204" pitchFamily="34" charset="0"/>
              </a:rPr>
              <a:t>: A cross-country analysis with a new data set. </a:t>
            </a:r>
            <a:r>
              <a:rPr lang="en-US" sz="1200" dirty="0">
                <a:latin typeface="Arial" panose="020B0604020202020204" pitchFamily="34" charset="0"/>
                <a:cs typeface="Arial" panose="020B0604020202020204" pitchFamily="34" charset="0"/>
              </a:rPr>
              <a:t>Policy Research Working Paper N° 5538, World Bank, 2011.</a:t>
            </a:r>
          </a:p>
        </p:txBody>
      </p:sp>
      <p:sp>
        <p:nvSpPr>
          <p:cNvPr id="6" name="Título 1"/>
          <p:cNvSpPr txBox="1">
            <a:spLocks/>
          </p:cNvSpPr>
          <p:nvPr/>
        </p:nvSpPr>
        <p:spPr>
          <a:xfrm>
            <a:off x="525179" y="381777"/>
            <a:ext cx="4636369" cy="57029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smtClean="0">
                <a:solidFill>
                  <a:srgbClr val="000078"/>
                </a:solidFill>
                <a:latin typeface="Impact" panose="020B0806030902050204" pitchFamily="34" charset="0"/>
                <a:ea typeface="+mn-ea"/>
                <a:cs typeface="+mn-cs"/>
              </a:rPr>
              <a:t>Algunos ejemplos de clasificación</a:t>
            </a:r>
            <a:endParaRPr lang="es-MX" sz="3200" dirty="0">
              <a:solidFill>
                <a:srgbClr val="000078"/>
              </a:solidFill>
              <a:latin typeface="Impact" panose="020B0806030902050204" pitchFamily="34" charset="0"/>
              <a:ea typeface="+mn-ea"/>
              <a:cs typeface="+mn-cs"/>
            </a:endParaRPr>
          </a:p>
        </p:txBody>
      </p:sp>
    </p:spTree>
    <p:extLst>
      <p:ext uri="{BB962C8B-B14F-4D97-AF65-F5344CB8AC3E}">
        <p14:creationId xmlns:p14="http://schemas.microsoft.com/office/powerpoint/2010/main" val="2677772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3309</Words>
  <Application>Microsoft Office PowerPoint</Application>
  <PresentationFormat>On-screen Show (4:3)</PresentationFormat>
  <Paragraphs>574</Paragraphs>
  <Slides>53</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53</vt:i4>
      </vt:variant>
    </vt:vector>
  </HeadingPairs>
  <TitlesOfParts>
    <vt:vector size="56" baseType="lpstr">
      <vt:lpstr>Office Theme</vt:lpstr>
      <vt:lpstr>C:\Users\sara.hernandez\Desktop\25 SEPTIEMBRE CG\NUEVO FORMATO GRÁFICAS.xlsx!HISTÓRICO![NUEVO FORMATO GRÁFICAS.xlsx]HISTÓRICO 9 Gráfico</vt:lpstr>
      <vt:lpstr>Imagen de mapa de bits</vt:lpstr>
      <vt:lpstr>PowerPoint Presentation</vt:lpstr>
      <vt:lpstr>PowerPoint Presentation</vt:lpstr>
      <vt:lpstr>Algunos ejemplos de clasificación</vt:lpstr>
      <vt:lpstr>PowerPoint Presentation</vt:lpstr>
      <vt:lpstr>PowerPoint Presentation</vt:lpstr>
      <vt:lpstr>PowerPoint Presentation</vt:lpstr>
      <vt:lpstr>PowerPoint Presentation</vt:lpstr>
      <vt:lpstr>PowerPoint Presentation</vt:lpstr>
      <vt:lpstr>PowerPoint Presentation</vt:lpstr>
      <vt:lpstr>Problemática que enfrentan las MIPYMES</vt:lpstr>
      <vt:lpstr>PowerPoint Presentation</vt:lpstr>
      <vt:lpstr>Problemática que enfrentan las MIPYMES</vt:lpstr>
      <vt:lpstr>PowerPoint Presentation</vt:lpstr>
      <vt:lpstr>PowerPoint Presentation</vt:lpstr>
      <vt:lpstr>Ejemplos de instancias de apoyo a PYMES</vt:lpstr>
      <vt:lpstr>El caso de México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Temático sobre Acceso de las Mipymes a las Compras Públicas </dc:title>
  <dc:creator>Helena</dc:creator>
  <cp:lastModifiedBy>Helena</cp:lastModifiedBy>
  <cp:revision>3</cp:revision>
  <dcterms:created xsi:type="dcterms:W3CDTF">2013-11-18T14:09:45Z</dcterms:created>
  <dcterms:modified xsi:type="dcterms:W3CDTF">2013-11-18T14:16:36Z</dcterms:modified>
</cp:coreProperties>
</file>